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6" r:id="rId2"/>
    <p:sldId id="304" r:id="rId3"/>
    <p:sldId id="303"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90" r:id="rId37"/>
    <p:sldId id="291" r:id="rId38"/>
    <p:sldId id="292" r:id="rId39"/>
    <p:sldId id="293" r:id="rId40"/>
    <p:sldId id="294" r:id="rId41"/>
    <p:sldId id="296" r:id="rId42"/>
    <p:sldId id="297" r:id="rId43"/>
    <p:sldId id="302" r:id="rId44"/>
    <p:sldId id="301" r:id="rId4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FFCC"/>
    <a:srgbClr val="CCCCFF"/>
    <a:srgbClr val="CC00CC"/>
    <a:srgbClr val="ADDC44"/>
    <a:srgbClr val="CCFFCC"/>
    <a:srgbClr val="7878A6"/>
    <a:srgbClr val="CCECFF"/>
    <a:srgbClr val="FFFF66"/>
    <a:srgbClr val="817F9F"/>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587" autoAdjust="0"/>
    <p:restoredTop sz="84300" autoAdjust="0"/>
  </p:normalViewPr>
  <p:slideViewPr>
    <p:cSldViewPr>
      <p:cViewPr varScale="1">
        <p:scale>
          <a:sx n="74" d="100"/>
          <a:sy n="74" d="100"/>
        </p:scale>
        <p:origin x="-1546" y="-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C22158-F58E-496F-BE6F-75F2A11B6B02}" type="doc">
      <dgm:prSet loTypeId="urn:microsoft.com/office/officeart/2005/8/layout/pyramid2" loCatId="list" qsTypeId="urn:microsoft.com/office/officeart/2005/8/quickstyle/simple3" qsCatId="simple" csTypeId="urn:microsoft.com/office/officeart/2005/8/colors/accent1_2" csCatId="accent1" phldr="1"/>
      <dgm:spPr/>
      <dgm:t>
        <a:bodyPr/>
        <a:lstStyle/>
        <a:p>
          <a:endParaRPr lang="ru-RU"/>
        </a:p>
      </dgm:t>
    </dgm:pt>
    <dgm:pt modelId="{5B9133D9-8E3D-4B49-8188-4B1BA2782185}">
      <dgm:prSet custT="1"/>
      <dgm:spPr>
        <a:solidFill>
          <a:schemeClr val="bg2">
            <a:alpha val="90000"/>
          </a:schemeClr>
        </a:solidFill>
      </dgm:spPr>
      <dgm:t>
        <a:bodyPr/>
        <a:lstStyle/>
        <a:p>
          <a:pPr rtl="0"/>
          <a:r>
            <a:rPr lang="ru-RU" sz="1400" b="1" u="sng" dirty="0" smtClean="0">
              <a:solidFill>
                <a:srgbClr val="FF0000"/>
              </a:solidFill>
              <a:latin typeface="Times New Roman" pitchFamily="18" charset="0"/>
              <a:cs typeface="Times New Roman" pitchFamily="18" charset="0"/>
            </a:rPr>
            <a:t>НАЛОГОВЫЕ:</a:t>
          </a:r>
          <a:r>
            <a:rPr lang="ru-RU" sz="1200" b="1" dirty="0" smtClean="0">
              <a:latin typeface="Times New Roman" pitchFamily="18" charset="0"/>
              <a:cs typeface="Times New Roman" pitchFamily="18" charset="0"/>
            </a:rPr>
            <a:t> </a:t>
          </a:r>
          <a:r>
            <a:rPr lang="ru-RU" sz="1200" b="0" dirty="0" smtClean="0">
              <a:latin typeface="Times New Roman" pitchFamily="18" charset="0"/>
              <a:cs typeface="Times New Roman" pitchFamily="18" charset="0"/>
            </a:rPr>
            <a:t>доходы от предусмотренных законодательством Российской Федерации налогов и сборов</a:t>
          </a:r>
          <a:endParaRPr lang="ru-RU" sz="1200" b="0" dirty="0">
            <a:latin typeface="Times New Roman" pitchFamily="18" charset="0"/>
            <a:cs typeface="Times New Roman" pitchFamily="18" charset="0"/>
          </a:endParaRPr>
        </a:p>
      </dgm:t>
    </dgm:pt>
    <dgm:pt modelId="{4605D0E4-D07A-4E31-A361-8DA8F7C1C61C}" type="parTrans" cxnId="{9FBBFE38-4B74-47E3-A87C-2D34F03050C1}">
      <dgm:prSet/>
      <dgm:spPr/>
      <dgm:t>
        <a:bodyPr/>
        <a:lstStyle/>
        <a:p>
          <a:endParaRPr lang="ru-RU"/>
        </a:p>
      </dgm:t>
    </dgm:pt>
    <dgm:pt modelId="{5B4E11A3-3A31-4A62-BCA9-3876758FE117}" type="sibTrans" cxnId="{9FBBFE38-4B74-47E3-A87C-2D34F03050C1}">
      <dgm:prSet/>
      <dgm:spPr/>
      <dgm:t>
        <a:bodyPr/>
        <a:lstStyle/>
        <a:p>
          <a:endParaRPr lang="ru-RU"/>
        </a:p>
      </dgm:t>
    </dgm:pt>
    <dgm:pt modelId="{61859FE4-0494-4B55-B2D7-0D9A57D2E5FB}">
      <dgm:prSet custT="1"/>
      <dgm:spPr>
        <a:solidFill>
          <a:srgbClr val="CCCCFF">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НЕНАЛОГОВЫЕ:</a:t>
          </a:r>
          <a:r>
            <a:rPr lang="ru-RU" sz="12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200" b="0" dirty="0" smtClean="0">
              <a:solidFill>
                <a:schemeClr val="tx1"/>
              </a:solidFill>
              <a:latin typeface="Times New Roman" pitchFamily="18" charset="0"/>
              <a:cs typeface="Times New Roman" pitchFamily="18" charset="0"/>
            </a:rPr>
            <a:t>доходы от использования муниципального имущества и природных ресурсов, штрафы, санкции </a:t>
          </a:r>
          <a:endParaRPr lang="ru-RU" sz="1200" b="0" dirty="0">
            <a:solidFill>
              <a:schemeClr val="tx1"/>
            </a:solidFill>
            <a:latin typeface="Times New Roman" pitchFamily="18" charset="0"/>
            <a:cs typeface="Times New Roman" pitchFamily="18" charset="0"/>
          </a:endParaRPr>
        </a:p>
      </dgm:t>
    </dgm:pt>
    <dgm:pt modelId="{5FF8D773-7009-49AD-BB38-389555D4D4A7}" type="parTrans" cxnId="{2184C7FC-233D-46D1-8109-B41E48100365}">
      <dgm:prSet/>
      <dgm:spPr/>
      <dgm:t>
        <a:bodyPr/>
        <a:lstStyle/>
        <a:p>
          <a:endParaRPr lang="ru-RU"/>
        </a:p>
      </dgm:t>
    </dgm:pt>
    <dgm:pt modelId="{1A2CB1BD-2C64-410F-8263-C62EE1B299B1}" type="sibTrans" cxnId="{2184C7FC-233D-46D1-8109-B41E48100365}">
      <dgm:prSet/>
      <dgm:spPr/>
      <dgm:t>
        <a:bodyPr/>
        <a:lstStyle/>
        <a:p>
          <a:endParaRPr lang="ru-RU"/>
        </a:p>
      </dgm:t>
    </dgm:pt>
    <dgm:pt modelId="{9CB13310-1C5C-444F-96F7-BEF852344BCC}">
      <dgm:prSet custT="1"/>
      <dgm:spPr>
        <a:solidFill>
          <a:srgbClr val="CCFFCC">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БЕЗВОЗМЕЗДНЫЕ:</a:t>
          </a:r>
          <a:r>
            <a:rPr lang="ru-RU" sz="1200" b="0" dirty="0" smtClean="0">
              <a:solidFill>
                <a:srgbClr val="003366"/>
              </a:solidFill>
              <a:effectLst/>
              <a:latin typeface="Times New Roman" pitchFamily="18" charset="0"/>
              <a:cs typeface="Times New Roman" pitchFamily="18" charset="0"/>
            </a:rPr>
            <a:t> </a:t>
          </a:r>
          <a:r>
            <a:rPr lang="ru-RU" sz="1200" b="0" dirty="0" smtClean="0">
              <a:solidFill>
                <a:schemeClr val="tx1"/>
              </a:solidFill>
              <a:effectLst/>
              <a:latin typeface="Times New Roman" pitchFamily="18" charset="0"/>
              <a:cs typeface="Times New Roman" pitchFamily="18" charset="0"/>
            </a:rPr>
            <a:t>средства федерального и областного бюджетов, поступления от  муниципальных организаций, а также перечисления физических и юридических лиц</a:t>
          </a:r>
          <a:endParaRPr lang="ru-RU" sz="1200" b="0" dirty="0">
            <a:solidFill>
              <a:schemeClr val="tx1"/>
            </a:solidFill>
            <a:effectLst/>
            <a:latin typeface="Times New Roman" pitchFamily="18" charset="0"/>
            <a:cs typeface="Times New Roman" pitchFamily="18" charset="0"/>
          </a:endParaRPr>
        </a:p>
      </dgm:t>
    </dgm:pt>
    <dgm:pt modelId="{D0E0D964-F347-4E02-A423-94FD30532F63}" type="parTrans" cxnId="{7523C30B-4FCE-412F-9C76-92681FE7EA3B}">
      <dgm:prSet/>
      <dgm:spPr/>
      <dgm:t>
        <a:bodyPr/>
        <a:lstStyle/>
        <a:p>
          <a:endParaRPr lang="ru-RU"/>
        </a:p>
      </dgm:t>
    </dgm:pt>
    <dgm:pt modelId="{D008778B-712B-4C13-936D-C63B3F7A865B}" type="sibTrans" cxnId="{7523C30B-4FCE-412F-9C76-92681FE7EA3B}">
      <dgm:prSet/>
      <dgm:spPr/>
      <dgm:t>
        <a:bodyPr/>
        <a:lstStyle/>
        <a:p>
          <a:endParaRPr lang="ru-RU"/>
        </a:p>
      </dgm:t>
    </dgm:pt>
    <dgm:pt modelId="{09DAAD2C-1E2B-424A-844F-71514807DCDB}" type="pres">
      <dgm:prSet presAssocID="{75C22158-F58E-496F-BE6F-75F2A11B6B02}" presName="compositeShape" presStyleCnt="0">
        <dgm:presLayoutVars>
          <dgm:dir/>
          <dgm:resizeHandles/>
        </dgm:presLayoutVars>
      </dgm:prSet>
      <dgm:spPr/>
      <dgm:t>
        <a:bodyPr/>
        <a:lstStyle/>
        <a:p>
          <a:endParaRPr lang="ru-RU"/>
        </a:p>
      </dgm:t>
    </dgm:pt>
    <dgm:pt modelId="{867C26C6-7482-49D1-92D9-8F02ED22DCD8}" type="pres">
      <dgm:prSet presAssocID="{75C22158-F58E-496F-BE6F-75F2A11B6B02}" presName="pyramid" presStyleLbl="node1" presStyleIdx="0" presStyleCnt="1" custScaleX="158796" custLinFactNeighborX="1796" custLinFactNeighborY="-1299"/>
      <dgm:spPr>
        <a:gradFill rotWithShape="0">
          <a:gsLst>
            <a:gs pos="0">
              <a:schemeClr val="bg2"/>
            </a:gs>
            <a:gs pos="35000">
              <a:schemeClr val="accent2">
                <a:lumMod val="20000"/>
                <a:lumOff val="80000"/>
              </a:schemeClr>
            </a:gs>
            <a:gs pos="100000">
              <a:schemeClr val="accent6">
                <a:lumMod val="40000"/>
                <a:lumOff val="60000"/>
              </a:schemeClr>
            </a:gs>
          </a:gsLst>
        </a:gradFill>
      </dgm:spPr>
    </dgm:pt>
    <dgm:pt modelId="{15799382-0828-4796-A63A-E08303B94AF0}" type="pres">
      <dgm:prSet presAssocID="{75C22158-F58E-496F-BE6F-75F2A11B6B02}" presName="theList" presStyleCnt="0"/>
      <dgm:spPr/>
    </dgm:pt>
    <dgm:pt modelId="{A2302658-DB9C-43B6-BE20-960A448A8A6D}" type="pres">
      <dgm:prSet presAssocID="{5B9133D9-8E3D-4B49-8188-4B1BA2782185}" presName="aNode" presStyleLbl="fgAcc1" presStyleIdx="0" presStyleCnt="3" custScaleX="154070" custScaleY="73033" custLinFactNeighborX="-48753" custLinFactNeighborY="50280">
        <dgm:presLayoutVars>
          <dgm:bulletEnabled val="1"/>
        </dgm:presLayoutVars>
      </dgm:prSet>
      <dgm:spPr/>
      <dgm:t>
        <a:bodyPr/>
        <a:lstStyle/>
        <a:p>
          <a:endParaRPr lang="ru-RU"/>
        </a:p>
      </dgm:t>
    </dgm:pt>
    <dgm:pt modelId="{D2A0F403-BE26-40CA-8053-C2D4E4D75C22}" type="pres">
      <dgm:prSet presAssocID="{5B9133D9-8E3D-4B49-8188-4B1BA2782185}" presName="aSpace" presStyleCnt="0"/>
      <dgm:spPr/>
    </dgm:pt>
    <dgm:pt modelId="{70150AD9-9590-40ED-B967-40C085FAB28E}" type="pres">
      <dgm:prSet presAssocID="{61859FE4-0494-4B55-B2D7-0D9A57D2E5FB}" presName="aNode" presStyleLbl="fgAcc1" presStyleIdx="1" presStyleCnt="3" custScaleX="161467" custScaleY="63452" custLinFactNeighborX="-527" custLinFactNeighborY="84708">
        <dgm:presLayoutVars>
          <dgm:bulletEnabled val="1"/>
        </dgm:presLayoutVars>
      </dgm:prSet>
      <dgm:spPr/>
      <dgm:t>
        <a:bodyPr/>
        <a:lstStyle/>
        <a:p>
          <a:endParaRPr lang="ru-RU"/>
        </a:p>
      </dgm:t>
    </dgm:pt>
    <dgm:pt modelId="{3193A84B-AC69-4727-AF68-E0A9635417D5}" type="pres">
      <dgm:prSet presAssocID="{61859FE4-0494-4B55-B2D7-0D9A57D2E5FB}" presName="aSpace" presStyleCnt="0"/>
      <dgm:spPr/>
    </dgm:pt>
    <dgm:pt modelId="{6A9A1275-A4E3-4CF6-952F-DB4A3C0A6E84}" type="pres">
      <dgm:prSet presAssocID="{9CB13310-1C5C-444F-96F7-BEF852344BCC}" presName="aNode" presStyleLbl="fgAcc1" presStyleIdx="2" presStyleCnt="3" custScaleX="170730" custScaleY="68400" custLinFactNeighborX="-84951" custLinFactNeighborY="97780">
        <dgm:presLayoutVars>
          <dgm:bulletEnabled val="1"/>
        </dgm:presLayoutVars>
      </dgm:prSet>
      <dgm:spPr/>
      <dgm:t>
        <a:bodyPr/>
        <a:lstStyle/>
        <a:p>
          <a:endParaRPr lang="ru-RU"/>
        </a:p>
      </dgm:t>
    </dgm:pt>
    <dgm:pt modelId="{B9FF3B03-6BF0-4119-B866-2C60C1C9D8BD}" type="pres">
      <dgm:prSet presAssocID="{9CB13310-1C5C-444F-96F7-BEF852344BCC}" presName="aSpace" presStyleCnt="0"/>
      <dgm:spPr/>
    </dgm:pt>
  </dgm:ptLst>
  <dgm:cxnLst>
    <dgm:cxn modelId="{BF18E890-E06B-4D98-B3E4-E86EE727F95D}" type="presOf" srcId="{75C22158-F58E-496F-BE6F-75F2A11B6B02}" destId="{09DAAD2C-1E2B-424A-844F-71514807DCDB}" srcOrd="0" destOrd="0" presId="urn:microsoft.com/office/officeart/2005/8/layout/pyramid2"/>
    <dgm:cxn modelId="{57EA197A-1C1D-4DD8-8124-BC2EC447AFAA}" type="presOf" srcId="{61859FE4-0494-4B55-B2D7-0D9A57D2E5FB}" destId="{70150AD9-9590-40ED-B967-40C085FAB28E}" srcOrd="0" destOrd="0" presId="urn:microsoft.com/office/officeart/2005/8/layout/pyramid2"/>
    <dgm:cxn modelId="{2184C7FC-233D-46D1-8109-B41E48100365}" srcId="{75C22158-F58E-496F-BE6F-75F2A11B6B02}" destId="{61859FE4-0494-4B55-B2D7-0D9A57D2E5FB}" srcOrd="1" destOrd="0" parTransId="{5FF8D773-7009-49AD-BB38-389555D4D4A7}" sibTransId="{1A2CB1BD-2C64-410F-8263-C62EE1B299B1}"/>
    <dgm:cxn modelId="{D6C4C204-EB34-484B-9C6D-FDC4C7DE5E4F}" type="presOf" srcId="{5B9133D9-8E3D-4B49-8188-4B1BA2782185}" destId="{A2302658-DB9C-43B6-BE20-960A448A8A6D}" srcOrd="0" destOrd="0" presId="urn:microsoft.com/office/officeart/2005/8/layout/pyramid2"/>
    <dgm:cxn modelId="{9FBBFE38-4B74-47E3-A87C-2D34F03050C1}" srcId="{75C22158-F58E-496F-BE6F-75F2A11B6B02}" destId="{5B9133D9-8E3D-4B49-8188-4B1BA2782185}" srcOrd="0" destOrd="0" parTransId="{4605D0E4-D07A-4E31-A361-8DA8F7C1C61C}" sibTransId="{5B4E11A3-3A31-4A62-BCA9-3876758FE117}"/>
    <dgm:cxn modelId="{1B05CD95-58E9-40E5-A714-4398ABBC4763}" type="presOf" srcId="{9CB13310-1C5C-444F-96F7-BEF852344BCC}" destId="{6A9A1275-A4E3-4CF6-952F-DB4A3C0A6E84}" srcOrd="0" destOrd="0" presId="urn:microsoft.com/office/officeart/2005/8/layout/pyramid2"/>
    <dgm:cxn modelId="{7523C30B-4FCE-412F-9C76-92681FE7EA3B}" srcId="{75C22158-F58E-496F-BE6F-75F2A11B6B02}" destId="{9CB13310-1C5C-444F-96F7-BEF852344BCC}" srcOrd="2" destOrd="0" parTransId="{D0E0D964-F347-4E02-A423-94FD30532F63}" sibTransId="{D008778B-712B-4C13-936D-C63B3F7A865B}"/>
    <dgm:cxn modelId="{EE2F73A5-BA0A-4B14-852F-A1533F114669}" type="presParOf" srcId="{09DAAD2C-1E2B-424A-844F-71514807DCDB}" destId="{867C26C6-7482-49D1-92D9-8F02ED22DCD8}" srcOrd="0" destOrd="0" presId="urn:microsoft.com/office/officeart/2005/8/layout/pyramid2"/>
    <dgm:cxn modelId="{FC45AAA2-5A51-4E5D-A5DE-47CF6A5C49B9}" type="presParOf" srcId="{09DAAD2C-1E2B-424A-844F-71514807DCDB}" destId="{15799382-0828-4796-A63A-E08303B94AF0}" srcOrd="1" destOrd="0" presId="urn:microsoft.com/office/officeart/2005/8/layout/pyramid2"/>
    <dgm:cxn modelId="{CC84A78C-5250-4460-AB50-D5EC330AA9C6}" type="presParOf" srcId="{15799382-0828-4796-A63A-E08303B94AF0}" destId="{A2302658-DB9C-43B6-BE20-960A448A8A6D}" srcOrd="0" destOrd="0" presId="urn:microsoft.com/office/officeart/2005/8/layout/pyramid2"/>
    <dgm:cxn modelId="{BC9E8BC7-C485-412C-921B-80693A166E9A}" type="presParOf" srcId="{15799382-0828-4796-A63A-E08303B94AF0}" destId="{D2A0F403-BE26-40CA-8053-C2D4E4D75C22}" srcOrd="1" destOrd="0" presId="urn:microsoft.com/office/officeart/2005/8/layout/pyramid2"/>
    <dgm:cxn modelId="{06E151B8-552C-45C5-A24E-A0EF2A03BF83}" type="presParOf" srcId="{15799382-0828-4796-A63A-E08303B94AF0}" destId="{70150AD9-9590-40ED-B967-40C085FAB28E}" srcOrd="2" destOrd="0" presId="urn:microsoft.com/office/officeart/2005/8/layout/pyramid2"/>
    <dgm:cxn modelId="{CAEA759E-B277-4150-9E59-C77B13ED5CCB}" type="presParOf" srcId="{15799382-0828-4796-A63A-E08303B94AF0}" destId="{3193A84B-AC69-4727-AF68-E0A9635417D5}" srcOrd="3" destOrd="0" presId="urn:microsoft.com/office/officeart/2005/8/layout/pyramid2"/>
    <dgm:cxn modelId="{8F932577-168F-4351-BA87-8B7151296015}" type="presParOf" srcId="{15799382-0828-4796-A63A-E08303B94AF0}" destId="{6A9A1275-A4E3-4CF6-952F-DB4A3C0A6E84}" srcOrd="4" destOrd="0" presId="urn:microsoft.com/office/officeart/2005/8/layout/pyramid2"/>
    <dgm:cxn modelId="{A795A85D-8A3D-4C09-AAAE-9614E8C67933}" type="presParOf" srcId="{15799382-0828-4796-A63A-E08303B94AF0}" destId="{B9FF3B03-6BF0-4119-B866-2C60C1C9D8BD}" srcOrd="5" destOrd="0" presId="urn:microsoft.com/office/officeart/2005/8/layout/pyramid2"/>
  </dgm:cxnLst>
  <dgm:bg/>
  <dgm:whole/>
</dgm:dataModel>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04F86F-0399-47BA-9EC0-78BD9A313D21}" type="datetimeFigureOut">
              <a:rPr lang="ru-RU" smtClean="0"/>
              <a:pPr/>
              <a:t>27.02.2025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AF4E4-BC35-45EB-9BD6-F87AD4259F9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26AF4E4-BC35-45EB-9BD6-F87AD4259F9F}"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27.02.2025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27.02.2025</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gif"/><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emf"/><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diagramColors" Target="../diagrams/colors1.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4357694"/>
            <a:ext cx="8458200" cy="1785950"/>
          </a:xfrm>
        </p:spPr>
        <p:txBody>
          <a:bodyPr anchor="ctr">
            <a:normAutofit fontScale="90000"/>
          </a:bodyPr>
          <a:lstStyle/>
          <a:p>
            <a:pPr algn="ctr"/>
            <a:r>
              <a:rPr lang="ru-RU" sz="2700" dirty="0" smtClean="0">
                <a:solidFill>
                  <a:srgbClr val="FF0000"/>
                </a:solidFill>
              </a:rPr>
              <a:t>К РЕШЕНИЮ ПРЕДСТАВИТЕЛЬНОГО СОБРНИЯ ЛЬГОВСКОГО РАЙОНА КУРСКОЙ ОБЛАСТИ ОТ 19.03.2024 Г. №102</a:t>
            </a:r>
            <a:br>
              <a:rPr lang="ru-RU" sz="2700" dirty="0" smtClean="0">
                <a:solidFill>
                  <a:srgbClr val="FF0000"/>
                </a:solidFill>
              </a:rPr>
            </a:br>
            <a:r>
              <a:rPr lang="ru-RU" sz="2700" dirty="0" smtClean="0">
                <a:solidFill>
                  <a:srgbClr val="FF0000"/>
                </a:solidFill>
              </a:rPr>
              <a:t>«</a:t>
            </a:r>
            <a:r>
              <a:rPr lang="ru-RU" sz="2400" b="1" dirty="0" smtClean="0">
                <a:solidFill>
                  <a:srgbClr val="FF0000"/>
                </a:solidFill>
              </a:rPr>
              <a:t>Об утверждении проекта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2023 год» и проведении публичных слушаний по его обсуждению»</a:t>
            </a:r>
            <a:endParaRPr lang="ru-RU" dirty="0">
              <a:solidFill>
                <a:srgbClr val="FF0000"/>
              </a:solidFill>
            </a:endParaRPr>
          </a:p>
        </p:txBody>
      </p:sp>
      <p:sp>
        <p:nvSpPr>
          <p:cNvPr id="3" name="Подзаголовок 2"/>
          <p:cNvSpPr>
            <a:spLocks noGrp="1"/>
          </p:cNvSpPr>
          <p:nvPr>
            <p:ph type="subTitle" idx="1"/>
          </p:nvPr>
        </p:nvSpPr>
        <p:spPr>
          <a:xfrm>
            <a:off x="428596" y="714356"/>
            <a:ext cx="8458200" cy="914400"/>
          </a:xfrm>
        </p:spPr>
        <p:txBody>
          <a:bodyPr>
            <a:normAutofit/>
          </a:bodyPr>
          <a:lstStyle/>
          <a:p>
            <a:pPr algn="ctr"/>
            <a:r>
              <a:rPr lang="ru-RU" sz="5400" dirty="0" smtClean="0">
                <a:solidFill>
                  <a:srgbClr val="7030A0"/>
                </a:solidFill>
              </a:rPr>
              <a:t>БЮДЖЕТ ДЛЯ ГРАЖДАН</a:t>
            </a:r>
            <a:endParaRPr lang="ru-RU" sz="5400" dirty="0">
              <a:solidFill>
                <a:srgbClr val="7030A0"/>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464530" y="2207042"/>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5" name="Picture 4"/>
          <p:cNvPicPr>
            <a:picLocks noChangeAspect="1" noChangeArrowheads="1"/>
          </p:cNvPicPr>
          <p:nvPr/>
        </p:nvPicPr>
        <p:blipFill>
          <a:blip r:embed="rId3"/>
          <a:srcRect/>
          <a:stretch>
            <a:fillRect/>
          </a:stretch>
        </p:blipFill>
        <p:spPr bwMode="auto">
          <a:xfrm>
            <a:off x="3714744" y="2071678"/>
            <a:ext cx="1513427" cy="1571636"/>
          </a:xfrm>
          <a:prstGeom prst="rect">
            <a:avLst/>
          </a:prstGeom>
          <a:noFill/>
          <a:ln w="9525">
            <a:noFill/>
            <a:miter lim="800000"/>
            <a:headEnd/>
            <a:tailEnd/>
          </a:ln>
          <a:effectLst/>
        </p:spPr>
      </p:pic>
      <p:pic>
        <p:nvPicPr>
          <p:cNvPr id="6" name="Picture 5"/>
          <p:cNvPicPr>
            <a:picLocks noChangeAspect="1" noChangeArrowheads="1"/>
          </p:cNvPicPr>
          <p:nvPr/>
        </p:nvPicPr>
        <p:blipFill>
          <a:blip r:embed="rId4"/>
          <a:srcRect/>
          <a:stretch>
            <a:fillRect/>
          </a:stretch>
        </p:blipFill>
        <p:spPr bwMode="auto">
          <a:xfrm rot="300000">
            <a:off x="5997627" y="2330262"/>
            <a:ext cx="2718918" cy="14593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00034" y="1095375"/>
            <a:ext cx="8001056" cy="5405459"/>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1285852" y="1928802"/>
            <a:ext cx="1554163" cy="847725"/>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a:srcRect/>
          <a:stretch>
            <a:fillRect/>
          </a:stretch>
        </p:blipFill>
        <p:spPr bwMode="auto">
          <a:xfrm>
            <a:off x="3714744" y="2000240"/>
            <a:ext cx="1554163" cy="847725"/>
          </a:xfrm>
          <a:prstGeom prst="rect">
            <a:avLst/>
          </a:prstGeom>
          <a:noFill/>
          <a:ln w="9525">
            <a:noFill/>
            <a:miter lim="800000"/>
            <a:headEnd/>
            <a:tailEnd/>
          </a:ln>
          <a:effectLst/>
        </p:spPr>
      </p:pic>
      <p:pic>
        <p:nvPicPr>
          <p:cNvPr id="2053" name="Picture 5"/>
          <p:cNvPicPr>
            <a:picLocks noChangeAspect="1" noChangeArrowheads="1"/>
          </p:cNvPicPr>
          <p:nvPr/>
        </p:nvPicPr>
        <p:blipFill>
          <a:blip r:embed="rId3"/>
          <a:srcRect/>
          <a:stretch>
            <a:fillRect/>
          </a:stretch>
        </p:blipFill>
        <p:spPr bwMode="auto">
          <a:xfrm>
            <a:off x="6500826" y="2000240"/>
            <a:ext cx="1554163" cy="847725"/>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71472" y="593725"/>
            <a:ext cx="8286808" cy="5907109"/>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dirty="0" smtClean="0">
                <a:solidFill>
                  <a:srgbClr val="05790B"/>
                </a:solidFill>
              </a:rPr>
              <a:t>ОБЪЕМ И ДИНАМИКА БЕЗВОЗМЕЗДНЫХ ПОСТУПЛЕНИЙ ИЗ ОБЛАСТНОГО БЮДЖЕТА В БЮДЖЕТ МУНИЦИПАЛЬНОГО РАЙОНА</a:t>
            </a:r>
            <a:endParaRPr lang="ru-RU" sz="2400" dirty="0">
              <a:solidFill>
                <a:srgbClr val="05790B"/>
              </a:solidFill>
            </a:endParaRPr>
          </a:p>
        </p:txBody>
      </p:sp>
      <p:pic>
        <p:nvPicPr>
          <p:cNvPr id="4098" name="Picture 2"/>
          <p:cNvPicPr>
            <a:picLocks noChangeAspect="1" noChangeArrowheads="1"/>
          </p:cNvPicPr>
          <p:nvPr/>
        </p:nvPicPr>
        <p:blipFill>
          <a:blip r:embed="rId2"/>
          <a:srcRect/>
          <a:stretch>
            <a:fillRect/>
          </a:stretch>
        </p:blipFill>
        <p:spPr bwMode="auto">
          <a:xfrm>
            <a:off x="642911" y="1476375"/>
            <a:ext cx="8072494" cy="4810145"/>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928670"/>
          </a:xfrm>
        </p:spPr>
        <p:txBody>
          <a:bodyPr>
            <a:normAutofit fontScale="90000"/>
          </a:bodyPr>
          <a:lstStyle/>
          <a:p>
            <a:pPr algn="ctr"/>
            <a:r>
              <a:rPr lang="ru-RU" sz="21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2023 ГОД </a:t>
            </a:r>
            <a:r>
              <a:rPr lang="en-US" sz="2000" dirty="0" smtClean="0">
                <a:solidFill>
                  <a:srgbClr val="7030A0"/>
                </a:solidFill>
                <a:latin typeface="Times New Roman" pitchFamily="18" charset="0"/>
                <a:cs typeface="Times New Roman" pitchFamily="18" charset="0"/>
              </a:rPr>
              <a:t>[</a:t>
            </a:r>
            <a:r>
              <a:rPr lang="ru-RU" sz="2000" dirty="0" smtClean="0">
                <a:solidFill>
                  <a:srgbClr val="7030A0"/>
                </a:solidFill>
                <a:latin typeface="Times New Roman" pitchFamily="18" charset="0"/>
                <a:cs typeface="Times New Roman" pitchFamily="18" charset="0"/>
              </a:rPr>
              <a:t>1</a:t>
            </a:r>
            <a:r>
              <a:rPr lang="en-US" sz="2000" dirty="0" smtClean="0">
                <a:solidFill>
                  <a:srgbClr val="7030A0"/>
                </a:solidFill>
                <a:latin typeface="Times New Roman" pitchFamily="18" charset="0"/>
                <a:cs typeface="Times New Roman" pitchFamily="18" charset="0"/>
              </a:rPr>
              <a:t>]</a:t>
            </a:r>
            <a:endParaRPr lang="ru-RU" sz="2100" dirty="0">
              <a:solidFill>
                <a:srgbClr val="7030A0"/>
              </a:solidFill>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nvPr>
        </p:nvGraphicFramePr>
        <p:xfrm>
          <a:off x="304800" y="1000107"/>
          <a:ext cx="8686800" cy="5620570"/>
        </p:xfrm>
        <a:graphic>
          <a:graphicData uri="http://schemas.openxmlformats.org/drawingml/2006/table">
            <a:tbl>
              <a:tblPr firstRow="1" bandRow="1">
                <a:tableStyleId>{69CF1AB2-1976-4502-BF36-3FF5EA218861}</a:tableStyleId>
              </a:tblPr>
              <a:tblGrid>
                <a:gridCol w="1695432"/>
                <a:gridCol w="5643602"/>
                <a:gridCol w="1347766"/>
              </a:tblGrid>
              <a:tr h="378041">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193464">
                <a:tc>
                  <a:txBody>
                    <a:bodyPr/>
                    <a:lstStyle/>
                    <a:p>
                      <a:pPr algn="ctr" fontAlgn="ctr"/>
                      <a:r>
                        <a:rPr lang="ru-RU" sz="1100" b="1" i="0" u="none" strike="noStrike" dirty="0">
                          <a:solidFill>
                            <a:srgbClr val="000000"/>
                          </a:solidFill>
                          <a:latin typeface="Times New Roman" pitchFamily="18" charset="0"/>
                          <a:cs typeface="Times New Roman" pitchFamily="18" charset="0"/>
                        </a:rPr>
                        <a:t>2 00 00000 00 0000 000</a:t>
                      </a:r>
                    </a:p>
                  </a:txBody>
                  <a:tcPr marL="7620" marR="7620" marT="7620" marB="0" anchor="ctr"/>
                </a:tc>
                <a:tc>
                  <a:txBody>
                    <a:bodyPr/>
                    <a:lstStyle/>
                    <a:p>
                      <a:pPr algn="l" fontAlgn="ctr"/>
                      <a:r>
                        <a:rPr lang="ru-RU" sz="1100" b="1" i="0" u="none" strike="noStrike">
                          <a:solidFill>
                            <a:srgbClr val="000000"/>
                          </a:solidFill>
                          <a:latin typeface="Times New Roman" pitchFamily="18" charset="0"/>
                          <a:cs typeface="Times New Roman" pitchFamily="18" charset="0"/>
                        </a:rPr>
                        <a:t>БЕЗВОЗМЕЗДНЫЕ ПОСТУПЛЕНИЯ</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470 820 960,72</a:t>
                      </a:r>
                    </a:p>
                  </a:txBody>
                  <a:tcPr marL="7620" marR="7620" marT="7620" marB="0" anchor="ctr"/>
                </a:tc>
              </a:tr>
              <a:tr h="378041">
                <a:tc>
                  <a:txBody>
                    <a:bodyPr/>
                    <a:lstStyle/>
                    <a:p>
                      <a:pPr algn="ctr" fontAlgn="ctr"/>
                      <a:r>
                        <a:rPr lang="ru-RU" sz="1100" b="1" i="0" u="none" strike="noStrike">
                          <a:solidFill>
                            <a:srgbClr val="000000"/>
                          </a:solidFill>
                          <a:latin typeface="Times New Roman" pitchFamily="18" charset="0"/>
                          <a:cs typeface="Times New Roman" pitchFamily="18" charset="0"/>
                        </a:rPr>
                        <a:t>2 02 00000 00 0000 000</a:t>
                      </a:r>
                    </a:p>
                  </a:txBody>
                  <a:tcPr marL="7620" marR="7620" marT="7620" marB="0" anchor="ctr"/>
                </a:tc>
                <a:tc>
                  <a:txBody>
                    <a:bodyPr/>
                    <a:lstStyle/>
                    <a:p>
                      <a:pPr algn="l" fontAlgn="ctr"/>
                      <a:r>
                        <a:rPr lang="ru-RU" sz="1100" b="1" i="0" u="none" strike="noStrike">
                          <a:solidFill>
                            <a:srgbClr val="000000"/>
                          </a:solidFill>
                          <a:latin typeface="Times New Roman" pitchFamily="18" charset="0"/>
                          <a:cs typeface="Times New Roman" pitchFamily="18" charset="0"/>
                        </a:rPr>
                        <a:t>БЕЗВОЗМЕЗДНЫЕ ПОСТУПЛЕНИЯ ОТ ДРУГИХ БЮДЖЕТОВ БЮДЖЕТНОЙ СИСТЕМЫ РОССИЙСКОЙ ФЕДЕРАЦИИ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473 019 434,97</a:t>
                      </a:r>
                    </a:p>
                  </a:txBody>
                  <a:tcPr marL="7620" marR="7620" marT="7620" marB="0" anchor="ctr"/>
                </a:tc>
              </a:tr>
              <a:tr h="193463">
                <a:tc>
                  <a:txBody>
                    <a:bodyPr/>
                    <a:lstStyle/>
                    <a:p>
                      <a:pPr algn="ctr" fontAlgn="ctr"/>
                      <a:r>
                        <a:rPr lang="ru-RU" sz="1100" b="1" i="0" u="none" strike="noStrike">
                          <a:solidFill>
                            <a:srgbClr val="000000"/>
                          </a:solidFill>
                          <a:latin typeface="Times New Roman" pitchFamily="18" charset="0"/>
                          <a:cs typeface="Times New Roman" pitchFamily="18" charset="0"/>
                        </a:rPr>
                        <a:t>2 02 10000 00 0000 150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Дотации бюджетам бюджетной системы Российской Федерации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80 185 748,00</a:t>
                      </a:r>
                    </a:p>
                  </a:txBody>
                  <a:tcPr marL="7620" marR="7620" marT="7620" marB="0" anchor="ctr"/>
                </a:tc>
              </a:tr>
              <a:tr h="214314">
                <a:tc>
                  <a:txBody>
                    <a:bodyPr/>
                    <a:lstStyle/>
                    <a:p>
                      <a:pPr algn="ctr" fontAlgn="ctr"/>
                      <a:r>
                        <a:rPr lang="ru-RU" sz="1100" b="0" i="0" u="none" strike="noStrike">
                          <a:solidFill>
                            <a:srgbClr val="000000"/>
                          </a:solidFill>
                          <a:latin typeface="Times New Roman" pitchFamily="18" charset="0"/>
                          <a:cs typeface="Times New Roman" pitchFamily="18" charset="0"/>
                        </a:rPr>
                        <a:t>2 02 15001 05 0000 150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Дотации бюджетам муниципальных районов на выравнивание бюджетной обеспеченности</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74 800 117,00</a:t>
                      </a:r>
                    </a:p>
                  </a:txBody>
                  <a:tcPr marL="7620" marR="7620" marT="7620" marB="0" anchor="ctr"/>
                </a:tc>
              </a:tr>
              <a:tr h="357190">
                <a:tc>
                  <a:txBody>
                    <a:bodyPr/>
                    <a:lstStyle/>
                    <a:p>
                      <a:pPr algn="ctr" fontAlgn="ctr"/>
                      <a:r>
                        <a:rPr lang="ru-RU" sz="1100" b="0" i="0" u="none" strike="noStrike">
                          <a:solidFill>
                            <a:srgbClr val="000000"/>
                          </a:solidFill>
                          <a:latin typeface="Times New Roman" pitchFamily="18" charset="0"/>
                          <a:cs typeface="Times New Roman" pitchFamily="18" charset="0"/>
                        </a:rPr>
                        <a:t>2 02 15002  05 0000 150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Дотации бюджетам муниципальных районов на поддержку мер по обеспечению сбалансированности бюджетов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5 385 631,00</a:t>
                      </a:r>
                    </a:p>
                  </a:txBody>
                  <a:tcPr marL="7620" marR="7620" marT="7620" marB="0" anchor="ctr"/>
                </a:tc>
              </a:tr>
              <a:tr h="71438">
                <a:tc>
                  <a:txBody>
                    <a:bodyPr/>
                    <a:lstStyle/>
                    <a:p>
                      <a:pPr algn="ctr" fontAlgn="ctr"/>
                      <a:r>
                        <a:rPr lang="ru-RU" sz="1100" b="0" i="0" u="none" strike="noStrike">
                          <a:solidFill>
                            <a:srgbClr val="000000"/>
                          </a:solidFill>
                          <a:latin typeface="Times New Roman" pitchFamily="18" charset="0"/>
                          <a:cs typeface="Times New Roman" pitchFamily="18" charset="0"/>
                        </a:rPr>
                        <a:t> </a:t>
                      </a:r>
                    </a:p>
                  </a:txBody>
                  <a:tcPr marL="7620" marR="7620" marT="7620" marB="0" anchor="ctr"/>
                </a:tc>
                <a:tc>
                  <a:txBody>
                    <a:bodyPr/>
                    <a:lstStyle/>
                    <a:p>
                      <a:pPr algn="l" fontAlgn="t"/>
                      <a:r>
                        <a:rPr lang="ru-RU" sz="1100" b="0" i="0" u="none" strike="noStrike">
                          <a:solidFill>
                            <a:srgbClr val="000000"/>
                          </a:solidFill>
                          <a:latin typeface="Times New Roman" pitchFamily="18" charset="0"/>
                          <a:cs typeface="Times New Roman" pitchFamily="18" charset="0"/>
                        </a:rPr>
                        <a:t> </a:t>
                      </a:r>
                    </a:p>
                  </a:txBody>
                  <a:tcPr marL="7620" marR="7620" marT="7620" marB="0"/>
                </a:tc>
                <a:tc>
                  <a:txBody>
                    <a:bodyPr/>
                    <a:lstStyle/>
                    <a:p>
                      <a:pPr algn="r" fontAlgn="ctr"/>
                      <a:r>
                        <a:rPr lang="ru-RU" sz="1100" b="1" i="0" u="none" strike="noStrike">
                          <a:solidFill>
                            <a:srgbClr val="000000"/>
                          </a:solidFill>
                          <a:latin typeface="Times New Roman" pitchFamily="18" charset="0"/>
                          <a:cs typeface="Times New Roman" pitchFamily="18" charset="0"/>
                        </a:rPr>
                        <a:t> </a:t>
                      </a:r>
                    </a:p>
                  </a:txBody>
                  <a:tcPr marL="7620" marR="7620" marT="7620" marB="0" anchor="ctr"/>
                </a:tc>
              </a:tr>
              <a:tr h="324806">
                <a:tc>
                  <a:txBody>
                    <a:bodyPr/>
                    <a:lstStyle/>
                    <a:p>
                      <a:pPr algn="ctr" fontAlgn="ctr"/>
                      <a:r>
                        <a:rPr lang="ru-RU" sz="1100" b="1" i="0" u="none" strike="noStrike">
                          <a:solidFill>
                            <a:srgbClr val="000000"/>
                          </a:solidFill>
                          <a:latin typeface="Times New Roman" pitchFamily="18" charset="0"/>
                          <a:cs typeface="Times New Roman" pitchFamily="18" charset="0"/>
                        </a:rPr>
                        <a:t>2 02 20000 00 0000 150</a:t>
                      </a:r>
                    </a:p>
                  </a:txBody>
                  <a:tcPr marL="7620" marR="7620" marT="7620" marB="0" anchor="ctr"/>
                </a:tc>
                <a:tc>
                  <a:txBody>
                    <a:bodyPr/>
                    <a:lstStyle/>
                    <a:p>
                      <a:pPr algn="l" fontAlgn="t"/>
                      <a:r>
                        <a:rPr lang="ru-RU" sz="1100" b="1" i="0" u="none" strike="noStrike">
                          <a:solidFill>
                            <a:srgbClr val="000000"/>
                          </a:solidFill>
                          <a:latin typeface="Times New Roman" pitchFamily="18" charset="0"/>
                          <a:cs typeface="Times New Roman" pitchFamily="18" charset="0"/>
                        </a:rPr>
                        <a:t>Субсидии бюджетам бюджетной системы Российской Федерации (межбюджетные субсидии)</a:t>
                      </a:r>
                    </a:p>
                  </a:txBody>
                  <a:tcPr marL="7620" marR="7620" marT="7620" marB="0"/>
                </a:tc>
                <a:tc>
                  <a:txBody>
                    <a:bodyPr/>
                    <a:lstStyle/>
                    <a:p>
                      <a:pPr algn="r" fontAlgn="ctr"/>
                      <a:r>
                        <a:rPr lang="ru-RU" sz="1100" b="1" i="0" u="none" strike="noStrike">
                          <a:solidFill>
                            <a:srgbClr val="000000"/>
                          </a:solidFill>
                          <a:latin typeface="Times New Roman" pitchFamily="18" charset="0"/>
                          <a:cs typeface="Times New Roman" pitchFamily="18" charset="0"/>
                        </a:rPr>
                        <a:t>41 269 549,59</a:t>
                      </a:r>
                    </a:p>
                  </a:txBody>
                  <a:tcPr marL="7620" marR="7620" marT="7620" marB="0" anchor="ctr"/>
                </a:tc>
              </a:tr>
              <a:tr h="484737">
                <a:tc>
                  <a:txBody>
                    <a:bodyPr/>
                    <a:lstStyle/>
                    <a:p>
                      <a:pPr algn="ctr" fontAlgn="ctr"/>
                      <a:r>
                        <a:rPr lang="ru-RU" sz="1100" b="0" i="0" u="none" strike="noStrike">
                          <a:solidFill>
                            <a:srgbClr val="000000"/>
                          </a:solidFill>
                          <a:latin typeface="Times New Roman" pitchFamily="18" charset="0"/>
                          <a:cs typeface="Times New Roman" pitchFamily="18" charset="0"/>
                        </a:rPr>
                        <a:t>2 02 25172 05 0000 150</a:t>
                      </a:r>
                    </a:p>
                  </a:txBody>
                  <a:tcPr marL="7620" marR="7620" marT="7620" marB="0" anchor="ctr"/>
                </a:tc>
                <a:tc>
                  <a:txBody>
                    <a:bodyPr/>
                    <a:lstStyle/>
                    <a:p>
                      <a:pPr algn="l" fontAlgn="b"/>
                      <a:r>
                        <a:rPr lang="ru-RU" sz="1100" b="0" i="0" u="none" strike="noStrike">
                          <a:solidFill>
                            <a:srgbClr val="000000"/>
                          </a:solidFill>
                          <a:latin typeface="Times New Roman" pitchFamily="18" charset="0"/>
                          <a:cs typeface="Times New Roman" pitchFamily="18" charset="0"/>
                        </a:rPr>
                        <a:t>Субсидии бюджетам муниципальных районов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b"/>
                </a:tc>
                <a:tc>
                  <a:txBody>
                    <a:bodyPr/>
                    <a:lstStyle/>
                    <a:p>
                      <a:pPr algn="r" fontAlgn="ctr"/>
                      <a:r>
                        <a:rPr lang="ru-RU" sz="1100" b="0" i="0" u="none" strike="noStrike">
                          <a:solidFill>
                            <a:srgbClr val="000000"/>
                          </a:solidFill>
                          <a:latin typeface="Times New Roman" pitchFamily="18" charset="0"/>
                          <a:cs typeface="Times New Roman" pitchFamily="18" charset="0"/>
                        </a:rPr>
                        <a:t>2 481 534,02</a:t>
                      </a:r>
                    </a:p>
                  </a:txBody>
                  <a:tcPr marL="7620" marR="7620" marT="7620" marB="0" anchor="ctr"/>
                </a:tc>
              </a:tr>
              <a:tr h="589610">
                <a:tc>
                  <a:txBody>
                    <a:bodyPr/>
                    <a:lstStyle/>
                    <a:p>
                      <a:pPr algn="ctr" fontAlgn="ctr"/>
                      <a:r>
                        <a:rPr lang="ru-RU" sz="1100" b="0" i="0" u="none" strike="noStrike">
                          <a:solidFill>
                            <a:srgbClr val="000000"/>
                          </a:solidFill>
                          <a:latin typeface="Times New Roman" pitchFamily="18" charset="0"/>
                          <a:cs typeface="Times New Roman" pitchFamily="18" charset="0"/>
                        </a:rPr>
                        <a:t>2 02 25179 05 0000 150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 </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368 688,00</a:t>
                      </a:r>
                    </a:p>
                  </a:txBody>
                  <a:tcPr marL="7620" marR="7620" marT="7620" marB="0" anchor="ctr"/>
                </a:tc>
              </a:tr>
              <a:tr h="314259">
                <a:tc>
                  <a:txBody>
                    <a:bodyPr/>
                    <a:lstStyle/>
                    <a:p>
                      <a:pPr algn="ctr" fontAlgn="ctr"/>
                      <a:r>
                        <a:rPr lang="ru-RU" sz="1100" b="0" i="0" u="none" strike="noStrike" dirty="0">
                          <a:solidFill>
                            <a:srgbClr val="000000"/>
                          </a:solidFill>
                          <a:latin typeface="Times New Roman" pitchFamily="18" charset="0"/>
                          <a:cs typeface="Times New Roman" pitchFamily="18" charset="0"/>
                        </a:rPr>
                        <a:t>2 02 25304 05 0000 150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2 770 355,57</a:t>
                      </a:r>
                    </a:p>
                  </a:txBody>
                  <a:tcPr marL="7620" marR="7620" marT="7620" marB="0" anchor="ctr"/>
                </a:tc>
              </a:tr>
              <a:tr h="632468">
                <a:tc>
                  <a:txBody>
                    <a:bodyPr/>
                    <a:lstStyle/>
                    <a:p>
                      <a:pPr algn="ctr" fontAlgn="ctr"/>
                      <a:r>
                        <a:rPr lang="ru-RU" sz="1100" b="0" i="0" u="none" strike="noStrike" dirty="0">
                          <a:solidFill>
                            <a:srgbClr val="000000"/>
                          </a:solidFill>
                          <a:latin typeface="Times New Roman" pitchFamily="18" charset="0"/>
                          <a:cs typeface="Times New Roman" pitchFamily="18" charset="0"/>
                        </a:rPr>
                        <a:t>2 02 25467 05 0000 150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бюджетам муниципальных районов на обеспечение развития и укрепления материально-технической базы домов культуры в населенных пунктах с числом </a:t>
                      </a:r>
                      <a:r>
                        <a:rPr lang="ru-RU" sz="1100" b="0" i="0" u="none" strike="noStrike" dirty="0" smtClean="0">
                          <a:solidFill>
                            <a:srgbClr val="000000"/>
                          </a:solidFill>
                          <a:latin typeface="Times New Roman" pitchFamily="18" charset="0"/>
                          <a:cs typeface="Times New Roman" pitchFamily="18" charset="0"/>
                        </a:rPr>
                        <a:t>жителей </a:t>
                      </a:r>
                      <a:r>
                        <a:rPr lang="ru-RU" sz="1100" b="0" i="0" u="none" strike="noStrike" dirty="0">
                          <a:solidFill>
                            <a:srgbClr val="000000"/>
                          </a:solidFill>
                          <a:latin typeface="Times New Roman" pitchFamily="18" charset="0"/>
                          <a:cs typeface="Times New Roman" pitchFamily="18" charset="0"/>
                        </a:rPr>
                        <a:t>до 50 тысяч человек</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811 300,00</a:t>
                      </a:r>
                    </a:p>
                  </a:txBody>
                  <a:tcPr marL="7620" marR="7620" marT="7620" marB="0" anchor="ctr"/>
                </a:tc>
              </a:tr>
              <a:tr h="285752">
                <a:tc>
                  <a:txBody>
                    <a:bodyPr/>
                    <a:lstStyle/>
                    <a:p>
                      <a:pPr algn="ctr" fontAlgn="ctr"/>
                      <a:r>
                        <a:rPr lang="ru-RU" sz="1100" b="0" i="0" u="none" strike="noStrike" dirty="0">
                          <a:solidFill>
                            <a:srgbClr val="000000"/>
                          </a:solidFill>
                          <a:latin typeface="Times New Roman" pitchFamily="18" charset="0"/>
                          <a:cs typeface="Times New Roman" pitchFamily="18" charset="0"/>
                        </a:rPr>
                        <a:t>2 02 25519 05 0000 150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бюджетам муниципальных районов на поддержку отрасли культуры</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500 000,00</a:t>
                      </a:r>
                    </a:p>
                  </a:txBody>
                  <a:tcPr marL="7620" marR="7620" marT="7620" marB="0" anchor="ctr"/>
                </a:tc>
              </a:tr>
              <a:tr h="691347">
                <a:tc>
                  <a:txBody>
                    <a:bodyPr/>
                    <a:lstStyle/>
                    <a:p>
                      <a:pPr algn="ctr" fontAlgn="ctr"/>
                      <a:r>
                        <a:rPr lang="ru-RU" sz="1100" b="0" i="0" u="none" strike="noStrike" dirty="0">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232 894,00</a:t>
                      </a:r>
                    </a:p>
                  </a:txBody>
                  <a:tcPr marL="7620" marR="7620" marT="7620" marB="0" anchor="ctr"/>
                </a:tc>
              </a:tr>
            </a:tbl>
          </a:graphicData>
        </a:graphic>
      </p:graphicFrame>
      <p:sp>
        <p:nvSpPr>
          <p:cNvPr id="4" name="Прямоугольник 3"/>
          <p:cNvSpPr/>
          <p:nvPr/>
        </p:nvSpPr>
        <p:spPr>
          <a:xfrm>
            <a:off x="8302792" y="71435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2023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2</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304800" y="1357297"/>
          <a:ext cx="8686800" cy="5072099"/>
        </p:xfrm>
        <a:graphic>
          <a:graphicData uri="http://schemas.openxmlformats.org/drawingml/2006/table">
            <a:tbl>
              <a:tblPr firstRow="1" bandRow="1">
                <a:tableStyleId>{69CF1AB2-1976-4502-BF36-3FF5EA218861}</a:tableStyleId>
              </a:tblPr>
              <a:tblGrid>
                <a:gridCol w="1766870"/>
                <a:gridCol w="5786478"/>
                <a:gridCol w="1133452"/>
              </a:tblGrid>
              <a:tr h="35166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415867">
                <a:tc>
                  <a:txBody>
                    <a:bodyPr/>
                    <a:lstStyle/>
                    <a:p>
                      <a:pPr algn="ctr" fontAlgn="ctr"/>
                      <a:r>
                        <a:rPr lang="ru-RU" sz="1100" b="0" i="0" u="none" strike="noStrike" dirty="0">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Субсидии местным бюджетам муниципальных районов на предоставление мер социальной поддержки работникам муниципальных образовательных организаций</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313 096,00</a:t>
                      </a:r>
                    </a:p>
                  </a:txBody>
                  <a:tcPr marL="7620" marR="7620" marT="7620" marB="0" anchor="ctr"/>
                </a:tc>
              </a:tr>
              <a:tr h="558206">
                <a:tc>
                  <a:txBody>
                    <a:bodyPr/>
                    <a:lstStyle/>
                    <a:p>
                      <a:pPr algn="ctr" fontAlgn="ctr"/>
                      <a:r>
                        <a:rPr lang="ru-RU" sz="1100" b="0" i="0" u="none" strike="noStrike" dirty="0">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из областного бюджета бюджетам муниципальных районов на приобретение горюче-смазочных материалов для обеспечения подвоза обучающихся муниципальных общеобразовательных организаций к месту обучения и обратно</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529 548,00</a:t>
                      </a:r>
                    </a:p>
                  </a:txBody>
                  <a:tcPr marL="7620" marR="7620" marT="7620" marB="0" anchor="ctr"/>
                </a:tc>
              </a:tr>
              <a:tr h="348879">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местным бюджетам муниципальных районов  на заработную плату и начисления на выплаты по оплате труда работников учреждений культуры муниципальных районов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8 315 844,00</a:t>
                      </a:r>
                    </a:p>
                  </a:txBody>
                  <a:tcPr marL="7620" marR="7620" marT="7620" marB="0" anchor="ctr"/>
                </a:tc>
              </a:tr>
              <a:tr h="209327">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бюджетам муниципальных образований на реализацию проекта "Народный бюджет"</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1 548 456,00</a:t>
                      </a:r>
                    </a:p>
                  </a:txBody>
                  <a:tcPr marL="7620" marR="7620" marT="7620" marB="0" anchor="ctr"/>
                </a:tc>
              </a:tr>
              <a:tr h="334921">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местным бюджетам на создание условий для развития социальной и инженерной инфраструктуры муниципальных образований</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22 296 451,00</a:t>
                      </a:r>
                    </a:p>
                  </a:txBody>
                  <a:tcPr marL="7620" marR="7620" marT="7620" marB="0" anchor="ctr"/>
                </a:tc>
              </a:tr>
              <a:tr h="498661">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597 904,00</a:t>
                      </a:r>
                    </a:p>
                  </a:txBody>
                  <a:tcPr marL="7620" marR="7620" marT="7620" marB="0" anchor="ctr"/>
                </a:tc>
              </a:tr>
              <a:tr h="498661">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местным бюджетам муниципальных районов на мероприятия по внесению в государственный кадастр недвижимости сведений о границах муниципальных образований и границах населенных пунктов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503 479,00</a:t>
                      </a:r>
                    </a:p>
                  </a:txBody>
                  <a:tcPr marL="7620" marR="7620" marT="7620" marB="0" anchor="ctr"/>
                </a:tc>
              </a:tr>
              <a:tr h="171182">
                <a:tc>
                  <a:txBody>
                    <a:bodyPr/>
                    <a:lstStyle/>
                    <a:p>
                      <a:pPr algn="ctr" fontAlgn="ctr"/>
                      <a:r>
                        <a:rPr lang="ru-RU" sz="1100" b="0" i="0" u="none" strike="noStrike">
                          <a:solidFill>
                            <a:srgbClr val="000000"/>
                          </a:solidFill>
                          <a:latin typeface="Times New Roman" pitchFamily="18" charset="0"/>
                          <a:cs typeface="Times New Roman" pitchFamily="18" charset="0"/>
                        </a:rPr>
                        <a:t> </a:t>
                      </a:r>
                    </a:p>
                  </a:txBody>
                  <a:tcPr marL="7620" marR="7620" marT="7620" marB="0" anchor="ctr"/>
                </a:tc>
                <a:tc>
                  <a:txBody>
                    <a:bodyPr/>
                    <a:lstStyle/>
                    <a:p>
                      <a:pPr algn="l" fontAlgn="t"/>
                      <a:r>
                        <a:rPr lang="ru-RU" sz="1100" b="0" i="0" u="none" strike="noStrike" dirty="0">
                          <a:solidFill>
                            <a:srgbClr val="000000"/>
                          </a:solidFill>
                          <a:latin typeface="Times New Roman" pitchFamily="18" charset="0"/>
                          <a:cs typeface="Times New Roman" pitchFamily="18" charset="0"/>
                        </a:rPr>
                        <a:t> </a:t>
                      </a:r>
                    </a:p>
                  </a:txBody>
                  <a:tcPr marL="7620" marR="7620" marT="7620" marB="0"/>
                </a:tc>
                <a:tc>
                  <a:txBody>
                    <a:bodyPr/>
                    <a:lstStyle/>
                    <a:p>
                      <a:pPr algn="r" fontAlgn="ctr"/>
                      <a:r>
                        <a:rPr lang="ru-RU" sz="1100" b="1" i="0" u="none" strike="noStrike" dirty="0">
                          <a:solidFill>
                            <a:srgbClr val="000000"/>
                          </a:solidFill>
                          <a:latin typeface="Times New Roman" pitchFamily="18" charset="0"/>
                          <a:cs typeface="Times New Roman" pitchFamily="18" charset="0"/>
                        </a:rPr>
                        <a:t> </a:t>
                      </a:r>
                    </a:p>
                  </a:txBody>
                  <a:tcPr marL="7620" marR="7620" marT="7620" marB="0" anchor="ctr"/>
                </a:tc>
              </a:tr>
              <a:tr h="240969">
                <a:tc>
                  <a:txBody>
                    <a:bodyPr/>
                    <a:lstStyle/>
                    <a:p>
                      <a:pPr algn="ctr" fontAlgn="ctr"/>
                      <a:r>
                        <a:rPr lang="ru-RU" sz="1100" b="1" i="0" u="none" strike="noStrike">
                          <a:solidFill>
                            <a:srgbClr val="000000"/>
                          </a:solidFill>
                          <a:latin typeface="Times New Roman" pitchFamily="18" charset="0"/>
                          <a:cs typeface="Times New Roman" pitchFamily="18" charset="0"/>
                        </a:rPr>
                        <a:t>2 02 30000 00 0000 150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Субвенции бюджетам бюджетной системы Российской Федерации</a:t>
                      </a:r>
                    </a:p>
                  </a:txBody>
                  <a:tcPr marL="7620" marR="7620" marT="7620" marB="0" anchor="ctr"/>
                </a:tc>
                <a:tc>
                  <a:txBody>
                    <a:bodyPr/>
                    <a:lstStyle/>
                    <a:p>
                      <a:pPr algn="r" fontAlgn="ctr"/>
                      <a:r>
                        <a:rPr lang="ru-RU" sz="1100" b="1" i="0" u="none" strike="noStrike" dirty="0">
                          <a:solidFill>
                            <a:srgbClr val="000000"/>
                          </a:solidFill>
                          <a:latin typeface="Times New Roman" pitchFamily="18" charset="0"/>
                          <a:cs typeface="Times New Roman" pitchFamily="18" charset="0"/>
                        </a:rPr>
                        <a:t>312 782 983,95</a:t>
                      </a:r>
                    </a:p>
                  </a:txBody>
                  <a:tcPr marL="7620" marR="7620" marT="7620" marB="0" anchor="ctr"/>
                </a:tc>
              </a:tr>
              <a:tr h="418655">
                <a:tc>
                  <a:txBody>
                    <a:bodyPr/>
                    <a:lstStyle/>
                    <a:p>
                      <a:pPr algn="ctr" fontAlgn="ctr"/>
                      <a:r>
                        <a:rPr lang="ru-RU" sz="1100" b="0" i="0" u="none" strike="noStrike">
                          <a:solidFill>
                            <a:srgbClr val="000000"/>
                          </a:solidFill>
                          <a:latin typeface="Times New Roman" pitchFamily="18" charset="0"/>
                          <a:cs typeface="Times New Roman" pitchFamily="18" charset="0"/>
                        </a:rPr>
                        <a:t>2 02 30013 05 0000 150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99 124,00</a:t>
                      </a:r>
                    </a:p>
                  </a:txBody>
                  <a:tcPr marL="7620" marR="7620" marT="7620" marB="0" anchor="ctr"/>
                </a:tc>
              </a:tr>
              <a:tr h="418655">
                <a:tc>
                  <a:txBody>
                    <a:bodyPr/>
                    <a:lstStyle/>
                    <a:p>
                      <a:pPr algn="ctr" fontAlgn="ctr"/>
                      <a:r>
                        <a:rPr lang="ru-RU" sz="1100" b="0" i="0" u="none" strike="noStrike" dirty="0">
                          <a:solidFill>
                            <a:srgbClr val="000000"/>
                          </a:solidFill>
                          <a:latin typeface="Times New Roman" pitchFamily="18" charset="0"/>
                          <a:cs typeface="Times New Roman" pitchFamily="18" charset="0"/>
                        </a:rPr>
                        <a:t>2 02 30027 05 0000 150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бюджетам муниципальных районов на содержание ребенка в семье опекуна и приемной семье, а также вознаграждение, причитающееся приемному родителю</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5 832 538,00</a:t>
                      </a:r>
                    </a:p>
                  </a:txBody>
                  <a:tcPr marL="7620" marR="7620" marT="7620" marB="0" anchor="ctr"/>
                </a:tc>
              </a:tr>
              <a:tr h="562256">
                <a:tc>
                  <a:txBody>
                    <a:bodyPr/>
                    <a:lstStyle/>
                    <a:p>
                      <a:pPr algn="ctr" fontAlgn="ctr"/>
                      <a:r>
                        <a:rPr lang="ru-RU" sz="1100" b="0" i="0" u="none" strike="noStrike" dirty="0">
                          <a:solidFill>
                            <a:srgbClr val="000000"/>
                          </a:solidFill>
                          <a:latin typeface="Times New Roman" pitchFamily="18" charset="0"/>
                          <a:cs typeface="Times New Roman" pitchFamily="18" charset="0"/>
                        </a:rPr>
                        <a:t>2 02 35082 05 0000 150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бюджетам муниципальных районов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5 633 129,00</a:t>
                      </a:r>
                    </a:p>
                  </a:txBody>
                  <a:tcPr marL="7620" marR="7620" marT="7620" marB="0" anchor="ctr"/>
                </a:tc>
              </a:tr>
            </a:tbl>
          </a:graphicData>
        </a:graphic>
      </p:graphicFrame>
      <p:sp>
        <p:nvSpPr>
          <p:cNvPr id="5" name="Прямоугольник 4"/>
          <p:cNvSpPr/>
          <p:nvPr/>
        </p:nvSpPr>
        <p:spPr>
          <a:xfrm>
            <a:off x="8302792" y="107154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2023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3</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5"/>
          <a:ext cx="8686800" cy="4932045"/>
        </p:xfrm>
        <a:graphic>
          <a:graphicData uri="http://schemas.openxmlformats.org/drawingml/2006/table">
            <a:tbl>
              <a:tblPr firstRow="1" bandRow="1">
                <a:tableStyleId>{69CF1AB2-1976-4502-BF36-3FF5EA218861}</a:tableStyleId>
              </a:tblPr>
              <a:tblGrid>
                <a:gridCol w="1766870"/>
                <a:gridCol w="5786478"/>
                <a:gridCol w="1133452"/>
              </a:tblGrid>
              <a:tr h="355249">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323295">
                <a:tc>
                  <a:txBody>
                    <a:bodyPr/>
                    <a:lstStyle/>
                    <a:p>
                      <a:pPr algn="ctr" fontAlgn="ctr"/>
                      <a:r>
                        <a:rPr lang="ru-RU" sz="1100" b="0" i="0" u="none" strike="noStrike" dirty="0">
                          <a:solidFill>
                            <a:srgbClr val="000000"/>
                          </a:solidFill>
                          <a:latin typeface="Times New Roman" pitchFamily="18" charset="0"/>
                          <a:cs typeface="Times New Roman" pitchFamily="18" charset="0"/>
                        </a:rPr>
                        <a:t>2 02 35302 05 0000 150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бюджетам муниципальных районов на осуществление ежемесячных выплат на детей в возрасте от трех до семи лет включительно</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13 363 858,09</a:t>
                      </a:r>
                    </a:p>
                  </a:txBody>
                  <a:tcPr marL="7620" marR="7620" marT="7620" marB="0" anchor="ctr"/>
                </a:tc>
              </a:tr>
              <a:tr h="432353">
                <a:tc>
                  <a:txBody>
                    <a:bodyPr/>
                    <a:lstStyle/>
                    <a:p>
                      <a:pPr algn="ctr" fontAlgn="ctr"/>
                      <a:r>
                        <a:rPr lang="ru-RU" sz="1100" b="0" i="0" u="none" strike="noStrike">
                          <a:solidFill>
                            <a:srgbClr val="000000"/>
                          </a:solidFill>
                          <a:latin typeface="Times New Roman" pitchFamily="18" charset="0"/>
                          <a:cs typeface="Times New Roman" pitchFamily="18" charset="0"/>
                        </a:rPr>
                        <a:t>2 02 35303 05 0000 150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общеобразовательных организаций</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13 000 875,86</a:t>
                      </a:r>
                    </a:p>
                  </a:txBody>
                  <a:tcPr marL="7620" marR="7620" marT="7620" marB="0" anchor="ctr"/>
                </a:tc>
              </a:tr>
              <a:tr h="285613">
                <a:tc>
                  <a:txBody>
                    <a:bodyPr/>
                    <a:lstStyle/>
                    <a:p>
                      <a:pPr algn="ctr" fontAlgn="ctr"/>
                      <a:r>
                        <a:rPr lang="ru-RU" sz="1100" b="0" i="0" u="none" strike="noStrike">
                          <a:solidFill>
                            <a:srgbClr val="000000"/>
                          </a:solidFill>
                          <a:latin typeface="Times New Roman" pitchFamily="18" charset="0"/>
                          <a:cs typeface="Times New Roman" pitchFamily="18" charset="0"/>
                        </a:rPr>
                        <a:t>2 02 35930 05 0000 150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бюджетам муниципальных районов на государственную регистрацию актов гражданского состояния</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1 366 000,00</a:t>
                      </a:r>
                    </a:p>
                  </a:txBody>
                  <a:tcPr marL="7620" marR="7620" marT="7620" marB="0" anchor="ctr"/>
                </a:tc>
              </a:tr>
              <a:tr h="954849">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1100" b="0" i="1" u="none" strike="noStrike" dirty="0">
                          <a:solidFill>
                            <a:srgbClr val="000000"/>
                          </a:solidFill>
                          <a:latin typeface="Times New Roman" pitchFamily="18" charset="0"/>
                          <a:cs typeface="Times New Roman" pitchFamily="18" charset="0"/>
                        </a:rPr>
                        <a:t>на осуществление выплаты компенсации части родительской платы</a:t>
                      </a:r>
                      <a:endParaRPr lang="ru-RU" sz="1100" b="0" i="0" u="none" strike="noStrike" dirty="0">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465 768,00</a:t>
                      </a:r>
                    </a:p>
                  </a:txBody>
                  <a:tcPr marL="7620" marR="7620" marT="7620" marB="0" anchor="ctr"/>
                </a:tc>
              </a:tr>
              <a:tr h="358488">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1100" b="0" i="1" u="none" strike="noStrike" dirty="0">
                          <a:solidFill>
                            <a:srgbClr val="000000"/>
                          </a:solidFill>
                          <a:latin typeface="Times New Roman" pitchFamily="18" charset="0"/>
                          <a:cs typeface="Times New Roman" pitchFamily="18" charset="0"/>
                        </a:rPr>
                        <a:t>на содержание работников, осуществляющих переданные государственные полномочия по выплате компенсации части родительской платы"</a:t>
                      </a:r>
                      <a:endParaRPr lang="ru-RU" sz="1100" b="0" i="0" u="none" strike="noStrike" dirty="0">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42 823,00</a:t>
                      </a:r>
                    </a:p>
                  </a:txBody>
                  <a:tcPr marL="7620" marR="7620" marT="7620" marB="0" anchor="ctr"/>
                </a:tc>
              </a:tr>
              <a:tr h="500066">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местным бюджетам</a:t>
                      </a:r>
                      <a:r>
                        <a:rPr lang="ru-RU" sz="1100" b="0" i="1" u="none" strike="noStrike">
                          <a:solidFill>
                            <a:srgbClr val="000000"/>
                          </a:solidFill>
                          <a:latin typeface="Times New Roman" pitchFamily="18" charset="0"/>
                          <a:cs typeface="Times New Roman" pitchFamily="18" charset="0"/>
                        </a:rPr>
                        <a:t> на реализацию образовательной программы дошкольного образования в части финансирования расходов на оплату труда</a:t>
                      </a:r>
                      <a:r>
                        <a:rPr lang="ru-RU" sz="1100" b="0" i="0" u="none" strike="noStrike">
                          <a:solidFill>
                            <a:srgbClr val="000000"/>
                          </a:solidFill>
                          <a:latin typeface="Times New Roman" pitchFamily="18" charset="0"/>
                          <a:cs typeface="Times New Roman" pitchFamily="18" charset="0"/>
                        </a:rPr>
                        <a:t> работников муниципальных дошкольных образовательных организаций, расходов на приобретение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7 080 586,00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2023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4</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5422429"/>
        </p:xfrm>
        <a:graphic>
          <a:graphicData uri="http://schemas.openxmlformats.org/drawingml/2006/table">
            <a:tbl>
              <a:tblPr firstRow="1" bandRow="1">
                <a:tableStyleId>{69CF1AB2-1976-4502-BF36-3FF5EA218861}</a:tableStyleId>
              </a:tblPr>
              <a:tblGrid>
                <a:gridCol w="1766870"/>
                <a:gridCol w="5786478"/>
                <a:gridCol w="1133452"/>
              </a:tblGrid>
              <a:tr h="38471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72605">
                <a:tc>
                  <a:txBody>
                    <a:bodyPr/>
                    <a:lstStyle/>
                    <a:p>
                      <a:pPr algn="ctr" fontAlgn="ctr"/>
                      <a:r>
                        <a:rPr lang="ru-RU" sz="1100" b="0" i="0" u="none" strike="noStrike" dirty="0">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1100" b="0" i="1" u="none" strike="noStrike" dirty="0">
                          <a:solidFill>
                            <a:srgbClr val="000000"/>
                          </a:solidFill>
                          <a:latin typeface="Times New Roman" pitchFamily="18" charset="0"/>
                          <a:cs typeface="Times New Roman" pitchFamily="18" charset="0"/>
                        </a:rPr>
                        <a:t> по организации и обеспечению деятельности административных комиссий</a:t>
                      </a:r>
                      <a:r>
                        <a:rPr lang="ru-RU" sz="1100" b="0" i="0" u="none" strike="noStrike" dirty="0">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348 100,00</a:t>
                      </a:r>
                    </a:p>
                  </a:txBody>
                  <a:tcPr marL="7620" marR="7620" marT="7620" marB="0" anchor="ctr"/>
                </a:tc>
              </a:tr>
              <a:tr h="1000132">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100" b="0" i="1" u="none" strike="noStrike">
                          <a:solidFill>
                            <a:srgbClr val="000000"/>
                          </a:solidFill>
                          <a:latin typeface="Times New Roman" pitchFamily="18" charset="0"/>
                          <a:cs typeface="Times New Roman" pitchFamily="18" charset="0"/>
                        </a:rPr>
                        <a:t>в сфере архивного дела</a:t>
                      </a:r>
                      <a:r>
                        <a:rPr lang="ru-RU" sz="1100" b="0" i="0" u="none" strike="noStrike">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322 076,00</a:t>
                      </a:r>
                    </a:p>
                  </a:txBody>
                  <a:tcPr marL="7620" marR="7620" marT="7620" marB="0" anchor="ctr"/>
                </a:tc>
              </a:tr>
              <a:tr h="928694">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1100" b="0" i="1" u="none" strike="noStrike">
                          <a:solidFill>
                            <a:srgbClr val="000000"/>
                          </a:solidFill>
                          <a:latin typeface="Times New Roman" pitchFamily="18" charset="0"/>
                          <a:cs typeface="Times New Roman" pitchFamily="18" charset="0"/>
                        </a:rPr>
                        <a:t> по расчету и предоставлению дотаций на выравнивание бюджетной обеспеченности городских и сельских поселений</a:t>
                      </a:r>
                      <a:r>
                        <a:rPr lang="ru-RU" sz="1100" b="0" i="0" u="none" strike="noStrike">
                          <a:solidFill>
                            <a:srgbClr val="000000"/>
                          </a:solidFill>
                          <a:latin typeface="Times New Roman" pitchFamily="18" charset="0"/>
                          <a:cs typeface="Times New Roman" pitchFamily="18" charset="0"/>
                        </a:rPr>
                        <a:t> за счет средств областного бюджета"</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6 660 691,00</a:t>
                      </a:r>
                    </a:p>
                  </a:txBody>
                  <a:tcPr marL="7620" marR="7620" marT="7620" marB="0" anchor="ctr"/>
                </a:tc>
              </a:tr>
              <a:tr h="1000132">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1100" b="0" i="1" u="none" strike="noStrike">
                          <a:solidFill>
                            <a:srgbClr val="000000"/>
                          </a:solidFill>
                          <a:latin typeface="Times New Roman" pitchFamily="18" charset="0"/>
                          <a:cs typeface="Times New Roman" pitchFamily="18" charset="0"/>
                        </a:rPr>
                        <a:t>по созданию и обеспечению деятельности комиссий по делам несовершеннолетних и защите их прав</a:t>
                      </a:r>
                      <a:r>
                        <a:rPr lang="ru-RU" sz="1100" b="0" i="0" u="none" strike="noStrike">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348 100,00</a:t>
                      </a:r>
                    </a:p>
                  </a:txBody>
                  <a:tcPr marL="7620" marR="7620" marT="7620" marB="0" anchor="ctr"/>
                </a:tc>
              </a:tr>
              <a:tr h="1051383">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100" b="0" i="1" u="none" strike="noStrike">
                          <a:solidFill>
                            <a:srgbClr val="000000"/>
                          </a:solidFill>
                          <a:latin typeface="Times New Roman" pitchFamily="18" charset="0"/>
                          <a:cs typeface="Times New Roman" pitchFamily="18" charset="0"/>
                        </a:rPr>
                        <a:t>в сфере трудовых отношений</a:t>
                      </a:r>
                      <a:r>
                        <a:rPr lang="ru-RU" sz="1100" b="0" i="0" u="none" strike="noStrike">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348 100,00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2023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5</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4927600"/>
        </p:xfrm>
        <a:graphic>
          <a:graphicData uri="http://schemas.openxmlformats.org/drawingml/2006/table">
            <a:tbl>
              <a:tblPr firstRow="1" bandRow="1">
                <a:tableStyleId>{69CF1AB2-1976-4502-BF36-3FF5EA218861}</a:tableStyleId>
              </a:tblPr>
              <a:tblGrid>
                <a:gridCol w="1766870"/>
                <a:gridCol w="5786478"/>
                <a:gridCol w="1133452"/>
              </a:tblGrid>
              <a:tr h="370840">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86482">
                <a:tc>
                  <a:txBody>
                    <a:bodyPr/>
                    <a:lstStyle/>
                    <a:p>
                      <a:pPr algn="ctr" fontAlgn="ctr"/>
                      <a:r>
                        <a:rPr lang="ru-RU" sz="1100" b="0" i="0" u="none" strike="noStrike" dirty="0">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1100" b="0" i="1" u="none" strike="noStrike">
                          <a:solidFill>
                            <a:srgbClr val="000000"/>
                          </a:solidFill>
                          <a:latin typeface="Times New Roman" pitchFamily="18" charset="0"/>
                          <a:cs typeface="Times New Roman" pitchFamily="18" charset="0"/>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1 044 300,00</a:t>
                      </a:r>
                    </a:p>
                  </a:txBody>
                  <a:tcPr marL="7620" marR="7620" marT="7620" marB="0" anchor="ctr"/>
                </a:tc>
              </a:tr>
              <a:tr h="370840">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1100" b="0" i="1" u="none" strike="noStrike">
                          <a:solidFill>
                            <a:srgbClr val="000000"/>
                          </a:solidFill>
                          <a:latin typeface="Times New Roman" pitchFamily="18" charset="0"/>
                          <a:cs typeface="Times New Roman" pitchFamily="18" charset="0"/>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1100" b="0" i="0" u="none" strike="noStrike">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13 543 149,00</a:t>
                      </a:r>
                    </a:p>
                  </a:txBody>
                  <a:tcPr marL="7620" marR="7620" marT="7620" marB="0" anchor="ctr"/>
                </a:tc>
              </a:tr>
              <a:tr h="1230644">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1100" b="0" i="1" u="none" strike="noStrike">
                          <a:solidFill>
                            <a:srgbClr val="000000"/>
                          </a:solidFill>
                          <a:latin typeface="Times New Roman" pitchFamily="18" charset="0"/>
                          <a:cs typeface="Times New Roman" pitchFamily="18" charset="0"/>
                        </a:rPr>
                        <a:t>по предоставлению мер социальной поддержки работникам муниципальных учреждений культуры на оплату жилья и коммунальных услуг</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2 246 767,00</a:t>
                      </a:r>
                    </a:p>
                  </a:txBody>
                  <a:tcPr marL="7620" marR="7620" marT="7620" marB="0" anchor="ctr"/>
                </a:tc>
              </a:tr>
              <a:tr h="370840">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a:t>
                      </a:r>
                      <a:r>
                        <a:rPr lang="ru-RU" sz="1100" b="0" i="1" u="none" strike="noStrike">
                          <a:solidFill>
                            <a:srgbClr val="000000"/>
                          </a:solidFill>
                          <a:latin typeface="Times New Roman" pitchFamily="18" charset="0"/>
                          <a:cs typeface="Times New Roman" pitchFamily="18" charset="0"/>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1100" b="0" i="0" u="none" strike="noStrike">
                          <a:solidFill>
                            <a:srgbClr val="000000"/>
                          </a:solidFill>
                          <a:latin typeface="Times New Roman" pitchFamily="18" charset="0"/>
                          <a:cs typeface="Times New Roman" pitchFamily="18" charset="0"/>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232 991 712,00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2023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6</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142844" y="928668"/>
          <a:ext cx="8829676" cy="5624315"/>
        </p:xfrm>
        <a:graphic>
          <a:graphicData uri="http://schemas.openxmlformats.org/drawingml/2006/table">
            <a:tbl>
              <a:tblPr firstRow="1" bandRow="1">
                <a:tableStyleId>{69CF1AB2-1976-4502-BF36-3FF5EA218861}</a:tableStyleId>
              </a:tblPr>
              <a:tblGrid>
                <a:gridCol w="1795931"/>
                <a:gridCol w="5881651"/>
                <a:gridCol w="1152094"/>
              </a:tblGrid>
              <a:tr h="389375">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1046575">
                <a:tc>
                  <a:txBody>
                    <a:bodyPr/>
                    <a:lstStyle/>
                    <a:p>
                      <a:pPr algn="ctr" fontAlgn="ctr"/>
                      <a:r>
                        <a:rPr lang="ru-RU" sz="1100" b="0" i="0" u="none" strike="noStrike" dirty="0">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1100" b="0" i="1" u="none" strike="noStrike">
                          <a:solidFill>
                            <a:srgbClr val="000000"/>
                          </a:solidFill>
                          <a:latin typeface="Times New Roman" pitchFamily="18" charset="0"/>
                          <a:cs typeface="Times New Roman" pitchFamily="18" charset="0"/>
                        </a:rPr>
                        <a:t>по обеспечению продовольственными товарами по сниженным ценам и выплатой ежемесячной денежной компенсации</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100 766,00</a:t>
                      </a:r>
                    </a:p>
                  </a:txBody>
                  <a:tcPr marL="7620" marR="7620" marT="7620" marB="0" anchor="ctr"/>
                </a:tc>
              </a:tr>
              <a:tr h="706339">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1100" b="0" i="1" u="none" strike="noStrike">
                          <a:solidFill>
                            <a:srgbClr val="000000"/>
                          </a:solidFill>
                          <a:latin typeface="Times New Roman" pitchFamily="18" charset="0"/>
                          <a:cs typeface="Times New Roman" pitchFamily="18" charset="0"/>
                        </a:rPr>
                        <a:t>ветеранов труда и тружеников тыла</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4 201 518,00</a:t>
                      </a:r>
                    </a:p>
                  </a:txBody>
                  <a:tcPr marL="7620" marR="7620" marT="7620" marB="0" anchor="ctr"/>
                </a:tc>
              </a:tr>
              <a:tr h="626795">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a:t>
                      </a:r>
                      <a:r>
                        <a:rPr lang="ru-RU" sz="1100" b="0" i="1" u="none" strike="noStrike" dirty="0">
                          <a:solidFill>
                            <a:srgbClr val="000000"/>
                          </a:solidFill>
                          <a:latin typeface="Times New Roman" pitchFamily="18" charset="0"/>
                          <a:cs typeface="Times New Roman" pitchFamily="18" charset="0"/>
                        </a:rPr>
                        <a:t> на выплату ежемесячного пособия на ребенка</a:t>
                      </a:r>
                      <a:endParaRPr lang="ru-RU" sz="1100" b="0" i="0" u="none" strike="noStrike" dirty="0">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1 035 848,00</a:t>
                      </a:r>
                    </a:p>
                  </a:txBody>
                  <a:tcPr marL="7620" marR="7620" marT="7620" marB="0" anchor="ctr"/>
                </a:tc>
              </a:tr>
              <a:tr h="816041">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1100" b="0" i="1" u="none" strike="noStrike">
                          <a:solidFill>
                            <a:srgbClr val="000000"/>
                          </a:solidFill>
                          <a:latin typeface="Times New Roman" pitchFamily="18" charset="0"/>
                          <a:cs typeface="Times New Roman" pitchFamily="18" charset="0"/>
                        </a:rPr>
                        <a:t>на содержание работников, осуществляющих переданные государственные полномочия в сфере социальной защиты населения"</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1 740 500,00</a:t>
                      </a:r>
                    </a:p>
                  </a:txBody>
                  <a:tcPr marL="7620" marR="7620" marT="7620" marB="0" anchor="ctr"/>
                </a:tc>
              </a:tr>
              <a:tr h="1000079">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1100" b="0" i="1" u="none" strike="noStrike">
                          <a:solidFill>
                            <a:srgbClr val="000000"/>
                          </a:solidFill>
                          <a:latin typeface="Times New Roman" pitchFamily="18" charset="0"/>
                          <a:cs typeface="Times New Roman" pitchFamily="18" charset="0"/>
                        </a:rPr>
                        <a:t>на содержание работников, осуществляющих отдельные государственные полномочия по назначению и выплате ежемесячной выплаты на детей в возрасте от трех до семи лет включительно"</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168 365,00</a:t>
                      </a:r>
                    </a:p>
                  </a:txBody>
                  <a:tcPr marL="7620" marR="7620" marT="7620" marB="0" anchor="ctr"/>
                </a:tc>
              </a:tr>
            </a:tbl>
          </a:graphicData>
        </a:graphic>
      </p:graphicFrame>
      <p:sp>
        <p:nvSpPr>
          <p:cNvPr id="5" name="Прямоугольник 4"/>
          <p:cNvSpPr/>
          <p:nvPr/>
        </p:nvSpPr>
        <p:spPr>
          <a:xfrm>
            <a:off x="8289567" y="571480"/>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2023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7</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3929089"/>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100" b="0" i="0" u="none" strike="noStrike" dirty="0">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1100" b="0" i="1" u="none" strike="noStrike">
                          <a:solidFill>
                            <a:srgbClr val="000000"/>
                          </a:solidFill>
                          <a:latin typeface="Times New Roman" pitchFamily="18" charset="0"/>
                          <a:cs typeface="Times New Roman" pitchFamily="18" charset="0"/>
                        </a:rPr>
                        <a:t>на организацию проведения мероприятий при осуществлении деятельности по обращению с животными без владельцев</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763 480,00</a:t>
                      </a:r>
                    </a:p>
                  </a:txBody>
                  <a:tcPr marL="7620" marR="7620" marT="7620" marB="0" anchor="ctr"/>
                </a:tc>
              </a:tr>
              <a:tr h="1116118">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1100" b="0" i="1" u="none" strike="noStrike" dirty="0">
                          <a:solidFill>
                            <a:srgbClr val="000000"/>
                          </a:solidFill>
                          <a:latin typeface="Times New Roman" pitchFamily="18" charset="0"/>
                          <a:cs typeface="Times New Roman" pitchFamily="18" charset="0"/>
                        </a:rPr>
                        <a:t>на содержание работников</a:t>
                      </a:r>
                      <a:r>
                        <a:rPr lang="ru-RU" sz="1100" b="0" i="0" u="none" strike="noStrike" dirty="0">
                          <a:solidFill>
                            <a:srgbClr val="000000"/>
                          </a:solidFill>
                          <a:latin typeface="Times New Roman" pitchFamily="18" charset="0"/>
                          <a:cs typeface="Times New Roman" pitchFamily="18" charset="0"/>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34 810,00</a:t>
                      </a:r>
                    </a:p>
                  </a:txBody>
                  <a:tcPr marL="7620" marR="7620" marT="7620" marB="0" anchor="ctr"/>
                </a:tc>
              </a:tr>
              <a:tr h="214506">
                <a:tc>
                  <a:txBody>
                    <a:bodyPr/>
                    <a:lstStyle/>
                    <a:p>
                      <a:pPr algn="ctr" fontAlgn="ctr"/>
                      <a:r>
                        <a:rPr lang="ru-RU" sz="1100" b="1" i="0" u="none" strike="noStrike">
                          <a:solidFill>
                            <a:srgbClr val="000000"/>
                          </a:solidFill>
                          <a:latin typeface="Times New Roman" pitchFamily="18" charset="0"/>
                          <a:cs typeface="Times New Roman" pitchFamily="18" charset="0"/>
                        </a:rPr>
                        <a:t>2 02 40000 00 0000 150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Иные межбюджетные трансферты</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38 781 153,43</a:t>
                      </a:r>
                    </a:p>
                  </a:txBody>
                  <a:tcPr marL="7620" marR="7620" marT="7620" marB="0" anchor="ctr"/>
                </a:tc>
              </a:tr>
              <a:tr h="214314">
                <a:tc>
                  <a:txBody>
                    <a:bodyPr/>
                    <a:lstStyle/>
                    <a:p>
                      <a:pPr algn="ctr" fontAlgn="ctr"/>
                      <a:r>
                        <a:rPr lang="ru-RU" sz="1100" b="0" i="0" u="none" strike="noStrike">
                          <a:solidFill>
                            <a:srgbClr val="000000"/>
                          </a:solidFill>
                          <a:latin typeface="Times New Roman" pitchFamily="18" charset="0"/>
                          <a:cs typeface="Times New Roman" pitchFamily="18" charset="0"/>
                        </a:rPr>
                        <a:t>2 02 49999 05 0000 150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Прочие межбюджетные трансферты, передаваемые бюджетам муниципальных районов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38 781 153,43</a:t>
                      </a:r>
                    </a:p>
                  </a:txBody>
                  <a:tcPr marL="7620" marR="7620" marT="7620" marB="0" anchor="ctr"/>
                </a:tc>
              </a:tr>
              <a:tr h="428628">
                <a:tc>
                  <a:txBody>
                    <a:bodyPr/>
                    <a:lstStyle/>
                    <a:p>
                      <a:pPr algn="ctr" fontAlgn="ctr"/>
                      <a:r>
                        <a:rPr lang="ru-RU" sz="1100" b="1" i="0" u="none" strike="noStrike">
                          <a:solidFill>
                            <a:srgbClr val="000000"/>
                          </a:solidFill>
                          <a:latin typeface="Times New Roman" pitchFamily="18" charset="0"/>
                          <a:cs typeface="Times New Roman" pitchFamily="18" charset="0"/>
                        </a:rPr>
                        <a:t>2 19 00000 00 0000 000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ВОЗВРАТ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r" fontAlgn="ctr"/>
                      <a:r>
                        <a:rPr lang="ru-RU" sz="1100" b="1" i="0" u="none" strike="noStrike" dirty="0">
                          <a:solidFill>
                            <a:srgbClr val="000000"/>
                          </a:solidFill>
                          <a:latin typeface="Times New Roman" pitchFamily="18" charset="0"/>
                          <a:cs typeface="Times New Roman" pitchFamily="18" charset="0"/>
                        </a:rPr>
                        <a:t>-2 198 474,25</a:t>
                      </a:r>
                    </a:p>
                  </a:txBody>
                  <a:tcPr marL="7620" marR="7620" marT="7620" marB="0" anchor="ctr"/>
                </a:tc>
              </a:tr>
              <a:tr h="428628">
                <a:tc>
                  <a:txBody>
                    <a:bodyPr/>
                    <a:lstStyle/>
                    <a:p>
                      <a:pPr algn="ctr" fontAlgn="ctr"/>
                      <a:r>
                        <a:rPr lang="ru-RU" sz="1100" b="0" i="0" u="none" strike="noStrike" dirty="0">
                          <a:solidFill>
                            <a:srgbClr val="000000"/>
                          </a:solidFill>
                          <a:latin typeface="Times New Roman" pitchFamily="18" charset="0"/>
                          <a:cs typeface="Times New Roman" pitchFamily="18" charset="0"/>
                        </a:rPr>
                        <a:t>2 19 60010 05 0000 150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Возврат прочих остатков субсидий, субвенций и иных межбюджетных трансфертов, имеющих целевое назначение, прошлых лет из бюджетов муниципальных районов</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-2 198 474,25</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2844" y="500042"/>
            <a:ext cx="8501122"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ИЗВЕЩЕНИЕ</a:t>
            </a:r>
            <a:endParaRPr kumimoji="0" lang="ru-RU" b="0" i="0" u="none" strike="noStrike" cap="none" normalizeH="0" baseline="0" dirty="0" smtClean="0">
              <a:ln>
                <a:noFill/>
              </a:ln>
              <a:solidFill>
                <a:srgbClr val="7030A0"/>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о проведении публичных слушаний по проекту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2023 год»</a:t>
            </a:r>
            <a:r>
              <a:rPr kumimoji="0" lang="ru-RU" b="0" i="0" u="none" strike="noStrike" cap="none" normalizeH="0" baseline="0" dirty="0" smtClean="0">
                <a:ln>
                  <a:noFill/>
                </a:ln>
                <a:solidFill>
                  <a:srgbClr val="7030A0"/>
                </a:solidFill>
                <a:effectLst/>
                <a:latin typeface="Arial" pitchFamily="34" charset="0"/>
                <a:cs typeface="Arial" pitchFamily="34" charset="0"/>
              </a:rPr>
              <a:t> </a:t>
            </a:r>
          </a:p>
        </p:txBody>
      </p:sp>
      <p:sp>
        <p:nvSpPr>
          <p:cNvPr id="1026" name="Rectangle 2"/>
          <p:cNvSpPr>
            <a:spLocks noChangeArrowheads="1"/>
          </p:cNvSpPr>
          <p:nvPr/>
        </p:nvSpPr>
        <p:spPr bwMode="auto">
          <a:xfrm>
            <a:off x="214282" y="2143116"/>
            <a:ext cx="878687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FF0066"/>
                </a:solidFill>
                <a:effectLst/>
                <a:latin typeface="Arial" pitchFamily="34" charset="0"/>
                <a:ea typeface="Times New Roman" pitchFamily="18" charset="0"/>
                <a:cs typeface="Arial" pitchFamily="34" charset="0"/>
              </a:rPr>
              <a:t>09.04.2024 года в 11-00 часов в здании администрации Льговского района по адресу: 307750, г. Льгов, Красная площадь 4Б, зал заседаний состоятся публичные слушания по проекту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2023 год».</a:t>
            </a:r>
            <a:r>
              <a:rPr kumimoji="0" lang="ru-RU" sz="2400" b="0" i="0" u="none" strike="noStrike" cap="none" normalizeH="0" baseline="0" dirty="0" smtClean="0">
                <a:ln>
                  <a:noFill/>
                </a:ln>
                <a:solidFill>
                  <a:srgbClr val="FF0066"/>
                </a:solidFill>
                <a:effectLst/>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10"/>
          <p:cNvGrpSpPr>
            <a:grpSpLocks/>
          </p:cNvGrpSpPr>
          <p:nvPr/>
        </p:nvGrpSpPr>
        <p:grpSpPr bwMode="auto">
          <a:xfrm rot="16200000">
            <a:off x="3344923" y="-1701904"/>
            <a:ext cx="2430884" cy="7263403"/>
            <a:chOff x="3624030" y="1168125"/>
            <a:chExt cx="1866710" cy="3969516"/>
          </a:xfrm>
        </p:grpSpPr>
        <p:sp>
          <p:nvSpPr>
            <p:cNvPr id="7" name="Oval 41"/>
            <p:cNvSpPr>
              <a:spLocks noChangeAspect="1" noChangeArrowheads="1"/>
            </p:cNvSpPr>
            <p:nvPr/>
          </p:nvSpPr>
          <p:spPr bwMode="auto">
            <a:xfrm rot="5400000">
              <a:off x="3711976" y="1080179"/>
              <a:ext cx="1197094" cy="1372986"/>
            </a:xfrm>
            <a:prstGeom prst="ellipse">
              <a:avLst/>
            </a:prstGeom>
            <a:gradFill rotWithShape="1">
              <a:gsLst>
                <a:gs pos="0">
                  <a:srgbClr val="3366FF">
                    <a:alpha val="64999"/>
                  </a:srgbClr>
                </a:gs>
                <a:gs pos="50000">
                  <a:srgbClr val="FFFF99"/>
                </a:gs>
                <a:gs pos="100000">
                  <a:srgbClr val="3366FF">
                    <a:alpha val="64999"/>
                  </a:srgbClr>
                </a:gs>
              </a:gsLst>
              <a:lin ang="5400000" scaled="1"/>
            </a:gradFill>
            <a:ln w="9525">
              <a:solidFill>
                <a:srgbClr val="003399"/>
              </a:solidFill>
              <a:round/>
              <a:headEnd/>
              <a:tailEnd/>
            </a:ln>
          </p:spPr>
          <p:txBody>
            <a:bodyPr lIns="21312" tIns="54132" rIns="21312" bIns="54132" anchor="ctr" anchorCtr="1"/>
            <a:lstStyle/>
            <a:p>
              <a:pPr algn="ctr" defTabSz="936382">
                <a:defRPr/>
              </a:pPr>
              <a:endParaRPr lang="ru-RU" sz="1600" b="0" dirty="0"/>
            </a:p>
            <a:p>
              <a:pPr algn="ctr" defTabSz="936382">
                <a:defRPr/>
              </a:pPr>
              <a:r>
                <a:rPr lang="ru-RU" sz="1600" dirty="0" smtClean="0">
                  <a:solidFill>
                    <a:srgbClr val="000099"/>
                  </a:solidFill>
                </a:rPr>
                <a:t>ОБЛАСТНОЙ БЮДЖЕТ</a:t>
              </a:r>
              <a:endParaRPr lang="ru-RU" sz="1600" dirty="0">
                <a:solidFill>
                  <a:srgbClr val="000099"/>
                </a:solidFill>
              </a:endParaRPr>
            </a:p>
            <a:p>
              <a:pPr defTabSz="936382">
                <a:defRPr/>
              </a:pPr>
              <a:endParaRPr lang="ru-RU" sz="1100" dirty="0">
                <a:solidFill>
                  <a:srgbClr val="000099"/>
                </a:solidFill>
              </a:endParaRPr>
            </a:p>
          </p:txBody>
        </p:sp>
        <p:sp>
          <p:nvSpPr>
            <p:cNvPr id="8" name="Oval 42"/>
            <p:cNvSpPr>
              <a:spLocks noChangeAspect="1" noChangeArrowheads="1"/>
            </p:cNvSpPr>
            <p:nvPr/>
          </p:nvSpPr>
          <p:spPr bwMode="auto">
            <a:xfrm rot="5400000">
              <a:off x="4205462" y="3852364"/>
              <a:ext cx="1197569" cy="1372986"/>
            </a:xfrm>
            <a:prstGeom prst="ellipse">
              <a:avLst/>
            </a:prstGeom>
            <a:gradFill rotWithShape="1">
              <a:gsLst>
                <a:gs pos="0">
                  <a:srgbClr val="FF99CC"/>
                </a:gs>
                <a:gs pos="50000">
                  <a:srgbClr val="FFFF99"/>
                </a:gs>
                <a:gs pos="100000">
                  <a:srgbClr val="FF99CC"/>
                </a:gs>
              </a:gsLst>
              <a:lin ang="5400000" scaled="1"/>
            </a:gradFill>
            <a:ln w="9525">
              <a:solidFill>
                <a:srgbClr val="003399"/>
              </a:solidFill>
              <a:round/>
              <a:headEnd/>
              <a:tailEnd/>
            </a:ln>
          </p:spPr>
          <p:txBody>
            <a:bodyPr lIns="108265" tIns="54132" rIns="108265" bIns="54132" anchor="ctr" anchorCtr="1"/>
            <a:lstStyle/>
            <a:p>
              <a:pPr defTabSz="935038"/>
              <a:endParaRPr lang="ru-RU" sz="1100" dirty="0"/>
            </a:p>
            <a:p>
              <a:pPr algn="ctr" defTabSz="935038"/>
              <a:r>
                <a:rPr lang="ru-RU" sz="1600" dirty="0" smtClean="0">
                  <a:solidFill>
                    <a:srgbClr val="000099"/>
                  </a:solidFill>
                </a:rPr>
                <a:t>БЮДЖЕТ МУНИЦИПАЛЬНОГО РАЙОНА</a:t>
              </a:r>
              <a:endParaRPr lang="ru-RU" sz="1600" dirty="0">
                <a:solidFill>
                  <a:srgbClr val="000099"/>
                </a:solidFill>
              </a:endParaRPr>
            </a:p>
            <a:p>
              <a:pPr defTabSz="935038"/>
              <a:endParaRPr lang="ru-RU" sz="1100" dirty="0"/>
            </a:p>
          </p:txBody>
        </p:sp>
        <p:sp>
          <p:nvSpPr>
            <p:cNvPr id="9" name="Стрелка вниз 8"/>
            <p:cNvSpPr/>
            <p:nvPr/>
          </p:nvSpPr>
          <p:spPr bwMode="auto">
            <a:xfrm rot="20803643">
              <a:off x="4362488" y="2690743"/>
              <a:ext cx="360236" cy="791811"/>
            </a:xfrm>
            <a:prstGeom prst="downArrow">
              <a:avLst/>
            </a:prstGeom>
            <a:gradFill flip="none" rotWithShape="1">
              <a:gsLst>
                <a:gs pos="0">
                  <a:srgbClr val="FF99FF"/>
                </a:gs>
                <a:gs pos="50000">
                  <a:schemeClr val="accent2">
                    <a:lumMod val="20000"/>
                    <a:lumOff val="80000"/>
                  </a:schemeClr>
                </a:gs>
              </a:gsLst>
              <a:lin ang="16200000" scaled="1"/>
              <a:tileRect/>
            </a:gradFill>
            <a:ln w="9525" cap="flat" cmpd="sng" algn="ctr">
              <a:solidFill>
                <a:srgbClr val="003399"/>
              </a:solidFill>
              <a:prstDash val="solid"/>
              <a:round/>
              <a:headEnd type="none" w="med" len="med"/>
              <a:tailEnd type="none" w="med" len="med"/>
            </a:ln>
            <a:effectLst>
              <a:outerShdw blurRad="50800" dist="38100" algn="l" rotWithShape="0">
                <a:prstClr val="black">
                  <a:alpha val="40000"/>
                </a:prstClr>
              </a:outerShdw>
            </a:effectLst>
          </p:spPr>
          <p:txBody>
            <a:bodyPr anchor="ctr"/>
            <a:lstStyle/>
            <a:p>
              <a:pPr defTabSz="1082675">
                <a:defRPr/>
              </a:pPr>
              <a:endParaRPr lang="ru-RU" sz="3800"/>
            </a:p>
          </p:txBody>
        </p:sp>
      </p:grpSp>
      <p:pic>
        <p:nvPicPr>
          <p:cNvPr id="11" name="Содержимое 10" descr="47277_1453878133.jpg"/>
          <p:cNvPicPr>
            <a:picLocks noGrp="1" noChangeAspect="1"/>
          </p:cNvPicPr>
          <p:nvPr>
            <p:ph idx="1"/>
          </p:nvPr>
        </p:nvPicPr>
        <p:blipFill>
          <a:blip r:embed="rId2"/>
          <a:srcRect/>
          <a:stretch>
            <a:fillRect/>
          </a:stretch>
        </p:blipFill>
        <p:spPr bwMode="auto">
          <a:xfrm>
            <a:off x="2285984" y="3286124"/>
            <a:ext cx="4842164" cy="3221182"/>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928694"/>
          </a:xfrm>
        </p:spPr>
        <p:style>
          <a:lnRef idx="1">
            <a:schemeClr val="accent1"/>
          </a:lnRef>
          <a:fillRef idx="2">
            <a:schemeClr val="accent1"/>
          </a:fillRef>
          <a:effectRef idx="1">
            <a:schemeClr val="accent1"/>
          </a:effectRef>
          <a:fontRef idx="minor">
            <a:schemeClr val="dk1"/>
          </a:fontRef>
        </p:style>
        <p:txBody>
          <a:bodyPr>
            <a:normAutofit fontScale="90000"/>
          </a:bodyPr>
          <a:lstStyle/>
          <a:p>
            <a:pPr algn="ctr"/>
            <a:r>
              <a:rPr lang="ru-RU" i="1" dirty="0" smtClean="0">
                <a:solidFill>
                  <a:schemeClr val="tx1"/>
                </a:solidFill>
              </a:rPr>
              <a:t>РАСХОДЫ БЮДЖЕТА ПО ОСНОВНЫМ ФУНКЦИЯМ</a:t>
            </a:r>
            <a:endParaRPr lang="ru-RU" dirty="0"/>
          </a:p>
        </p:txBody>
      </p:sp>
      <p:pic>
        <p:nvPicPr>
          <p:cNvPr id="4" name="Picture 2"/>
          <p:cNvPicPr>
            <a:picLocks noGrp="1" noChangeAspect="1" noChangeArrowheads="1"/>
          </p:cNvPicPr>
          <p:nvPr>
            <p:ph idx="1"/>
          </p:nvPr>
        </p:nvPicPr>
        <p:blipFill>
          <a:blip r:embed="rId2"/>
          <a:srcRect/>
          <a:stretch>
            <a:fillRect/>
          </a:stretch>
        </p:blipFill>
        <p:spPr bwMode="auto">
          <a:xfrm>
            <a:off x="214282" y="1500174"/>
            <a:ext cx="8690587" cy="4798244"/>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2023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1</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462001"/>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590456">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2023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59282">
                <a:tc>
                  <a:txBody>
                    <a:bodyPr/>
                    <a:lstStyle/>
                    <a:p>
                      <a:pPr algn="l" fontAlgn="ctr"/>
                      <a:r>
                        <a:rPr lang="ru-RU" sz="1400" b="1"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1"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0" u="none" strike="noStrike">
                          <a:solidFill>
                            <a:srgbClr val="000000"/>
                          </a:solidFill>
                          <a:latin typeface="Times New Roman" pitchFamily="18" charset="0"/>
                          <a:cs typeface="Times New Roman" pitchFamily="18" charset="0"/>
                        </a:rPr>
                        <a:t>Всего</a:t>
                      </a:r>
                    </a:p>
                  </a:txBody>
                  <a:tcPr marL="0" marR="0" marT="0" marB="0" anchor="b">
                    <a:solidFill>
                      <a:srgbClr val="CCECFF"/>
                    </a:solidFill>
                  </a:tcPr>
                </a:tc>
                <a:tc>
                  <a:txBody>
                    <a:bodyPr/>
                    <a:lstStyle/>
                    <a:p>
                      <a:pPr algn="ctr" fontAlgn="ctr"/>
                      <a:r>
                        <a:rPr lang="ru-RU" sz="1200" b="1" i="0" u="none" strike="noStrike">
                          <a:solidFill>
                            <a:srgbClr val="000000"/>
                          </a:solidFill>
                          <a:latin typeface="Times New Roman"/>
                        </a:rPr>
                        <a:t>517 717 928,49</a:t>
                      </a:r>
                    </a:p>
                  </a:txBody>
                  <a:tcPr marL="0" marR="0" marT="0" marB="0" anchor="ctr">
                    <a:solidFill>
                      <a:srgbClr val="CCECFF"/>
                    </a:solidFill>
                  </a:tcPr>
                </a:tc>
                <a:tc>
                  <a:txBody>
                    <a:bodyPr/>
                    <a:lstStyle/>
                    <a:p>
                      <a:pPr algn="ctr" fontAlgn="ctr"/>
                      <a:r>
                        <a:rPr lang="ru-RU" sz="1100" b="1" i="0" u="none" strike="noStrike">
                          <a:solidFill>
                            <a:srgbClr val="000000"/>
                          </a:solidFill>
                          <a:latin typeface="Calibri"/>
                        </a:rPr>
                        <a:t>100,00</a:t>
                      </a:r>
                    </a:p>
                  </a:txBody>
                  <a:tcPr marL="0" marR="0" marT="0" marB="0" anchor="ctr">
                    <a:solidFill>
                      <a:srgbClr val="CCECFF"/>
                    </a:solidFill>
                  </a:tcPr>
                </a:tc>
              </a:tr>
              <a:tr h="226713">
                <a:tc>
                  <a:txBody>
                    <a:bodyPr/>
                    <a:lstStyle/>
                    <a:p>
                      <a:pPr algn="l" fontAlgn="ctr"/>
                      <a:r>
                        <a:rPr lang="ru-RU" sz="1400" b="1" i="1"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Общегосударственные вопросы</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57 477 745,87</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11,10</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Функционирование высшего должностного лица субъекта Российской Федерации и муниципального образования </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1 433 487,65</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0,28</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765 837,26</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0,15</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15 809 465,74</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3,05</a:t>
                      </a:r>
                    </a:p>
                  </a:txBody>
                  <a:tcPr marL="0" marR="0" marT="0" marB="0" anchor="ctr">
                    <a:solidFill>
                      <a:srgbClr val="CCECFF"/>
                    </a:solidFill>
                  </a:tcPr>
                </a:tc>
              </a:tr>
              <a:tr h="677110">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Обеспечение деятельности финансовых, налоговых и таможенных органов и органов финансового (финансово-бюджетного) надзора</a:t>
                      </a:r>
                    </a:p>
                  </a:txBody>
                  <a:tcPr marL="0" marR="0" marT="0" marB="0" anchor="b">
                    <a:solidFill>
                      <a:srgbClr val="CCECFF"/>
                    </a:solidFill>
                  </a:tcPr>
                </a:tc>
                <a:tc>
                  <a:txBody>
                    <a:bodyPr/>
                    <a:lstStyle/>
                    <a:p>
                      <a:pPr algn="ctr" fontAlgn="ctr"/>
                      <a:r>
                        <a:rPr lang="ru-RU" sz="1200" b="0" i="0" u="none" strike="noStrike" dirty="0">
                          <a:solidFill>
                            <a:srgbClr val="000000"/>
                          </a:solidFill>
                          <a:latin typeface="Times New Roman"/>
                        </a:rPr>
                        <a:t>3 977 496,41</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0,77</a:t>
                      </a:r>
                    </a:p>
                  </a:txBody>
                  <a:tcPr marL="0" marR="0" marT="0" marB="0" anchor="ctr">
                    <a:solidFill>
                      <a:srgbClr val="CCECFF"/>
                    </a:solidFill>
                  </a:tcPr>
                </a:tc>
              </a:tr>
              <a:tr h="225703">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Другие общегосударственные вопросы</a:t>
                      </a:r>
                    </a:p>
                  </a:txBody>
                  <a:tcPr marL="0" marR="0" marT="0" marB="0" anchor="b">
                    <a:solidFill>
                      <a:srgbClr val="CCECFF"/>
                    </a:solidFill>
                  </a:tcPr>
                </a:tc>
                <a:tc>
                  <a:txBody>
                    <a:bodyPr/>
                    <a:lstStyle/>
                    <a:p>
                      <a:pPr algn="ctr" fontAlgn="ctr"/>
                      <a:r>
                        <a:rPr lang="ru-RU" sz="1200" b="0" i="0" u="none" strike="noStrike" dirty="0">
                          <a:solidFill>
                            <a:srgbClr val="000000"/>
                          </a:solidFill>
                          <a:latin typeface="Times New Roman"/>
                        </a:rPr>
                        <a:t>35 491 458,81</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6,86</a:t>
                      </a:r>
                    </a:p>
                  </a:txBody>
                  <a:tcPr marL="0" marR="0" marT="0" marB="0" anchor="ctr">
                    <a:solidFill>
                      <a:srgbClr val="CCECFF"/>
                    </a:solidFill>
                  </a:tcPr>
                </a:tc>
              </a:tr>
              <a:tr h="225703">
                <a:tc>
                  <a:txBody>
                    <a:bodyPr/>
                    <a:lstStyle/>
                    <a:p>
                      <a:pPr algn="l" fontAlgn="ctr"/>
                      <a:r>
                        <a:rPr lang="ru-RU" sz="1400" b="1" i="1"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Национальная безопасность</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188 900,00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0,04</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10</a:t>
                      </a:r>
                      <a:endParaRPr lang="ru-RU" sz="1400" b="0" i="0" u="none" strike="noStrike" dirty="0">
                        <a:solidFill>
                          <a:srgbClr val="000000"/>
                        </a:solidFill>
                        <a:latin typeface="Times New Roman" pitchFamily="18" charset="0"/>
                        <a:cs typeface="Times New Roman" pitchFamily="18" charset="0"/>
                      </a:endParaRPr>
                    </a:p>
                  </a:txBody>
                  <a:tcPr marL="0" marR="0" marT="0" marB="0" anchor="ctr">
                    <a:solidFill>
                      <a:srgbClr val="CCECFF"/>
                    </a:solidFill>
                  </a:tcPr>
                </a:tc>
                <a:tc>
                  <a:txBody>
                    <a:bodyPr/>
                    <a:lstStyle/>
                    <a:p>
                      <a:pPr algn="l" fontAlgn="b"/>
                      <a:r>
                        <a:rPr lang="ru-RU" sz="1400" b="0" i="0" u="none" strike="noStrike" dirty="0" smtClean="0">
                          <a:solidFill>
                            <a:srgbClr val="000000"/>
                          </a:solidFill>
                          <a:latin typeface="Times New Roman" pitchFamily="18" charset="0"/>
                          <a:cs typeface="Times New Roman" pitchFamily="18" charset="0"/>
                        </a:rPr>
                        <a:t>Защита населения и территории от чрезвычайных ситуаций природного и техногенного характера, пожарная безопасность</a:t>
                      </a:r>
                      <a:endParaRPr lang="ru-RU" sz="1400" b="0" i="0" u="none" strike="noStrike" dirty="0">
                        <a:solidFill>
                          <a:srgbClr val="000000"/>
                        </a:solidFill>
                        <a:latin typeface="Times New Roman" pitchFamily="18" charset="0"/>
                        <a:cs typeface="Times New Roman" pitchFamily="18" charset="0"/>
                      </a:endParaRP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188 900,00</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0,04</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2023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2</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580891"/>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606489">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2023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187229">
                <a:tc>
                  <a:txBody>
                    <a:bodyPr/>
                    <a:lstStyle/>
                    <a:p>
                      <a:pPr algn="l" fontAlgn="ctr"/>
                      <a:r>
                        <a:rPr lang="ru-RU" sz="1400" b="1" i="1" u="none" strike="noStrike" dirty="0">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Национальная экономика</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8 237 659,68</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1,59</a:t>
                      </a:r>
                    </a:p>
                  </a:txBody>
                  <a:tcPr marL="0" marR="0" marT="0" marB="0" anchor="ctr">
                    <a:solidFill>
                      <a:srgbClr val="CCECFF"/>
                    </a:solidFill>
                  </a:tcPr>
                </a:tc>
              </a:tr>
              <a:tr h="232868">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Общеэкономические вопросы</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488 203,14</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Дорожное хозяйство (дорожные фонды)</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6 855 321,03</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1,32</a:t>
                      </a:r>
                    </a:p>
                  </a:txBody>
                  <a:tcPr marL="0" marR="0" marT="0" marB="0" anchor="ctr">
                    <a:solidFill>
                      <a:srgbClr val="CCECFF"/>
                    </a:solidFill>
                  </a:tcPr>
                </a:tc>
              </a:tr>
              <a:tr h="28149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Связь и информатика</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174 881,00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0,03</a:t>
                      </a:r>
                    </a:p>
                  </a:txBody>
                  <a:tcPr marL="0" marR="0" marT="0" marB="0" anchor="ctr">
                    <a:solidFill>
                      <a:srgbClr val="CCECFF"/>
                    </a:solidFill>
                  </a:tcPr>
                </a:tc>
              </a:tr>
              <a:tr h="232868">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12</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Другие вопросы в области национальной экономики</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719 254,51</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0,14</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05</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Жилищно-коммунальное хозяйство</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27 137 983,48</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5,24</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Коммунальное хозяйство</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27 137 983,48</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5,24</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Образование</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332 647 493,59</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64,25</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Дошкольное образование</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15 636 943,49</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3,02</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Общее образование</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306 479 231,57</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59,20</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Дополнительное образование детей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6 228 718,09</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1,20</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Молодежная политика и оздоровление детей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138 034,00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0,03</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Другие вопросы в области образования</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4 164 566,44</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0,80</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08</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Культура, кинематография</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49 512 430,95</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9,56</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Культура</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49 512 430,95</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9,56</a:t>
                      </a:r>
                    </a:p>
                  </a:txBody>
                  <a:tcPr marL="0" marR="0" marT="0" marB="0" anchor="ctr">
                    <a:solidFill>
                      <a:srgbClr val="CCECFF"/>
                    </a:solidFill>
                  </a:tcPr>
                </a:tc>
              </a:tr>
              <a:tr h="231832">
                <a:tc>
                  <a:txBody>
                    <a:bodyPr/>
                    <a:lstStyle/>
                    <a:p>
                      <a:pPr algn="l" fontAlgn="ctr"/>
                      <a:r>
                        <a:rPr lang="ru-RU" sz="1400" b="1" i="1" u="none" strike="noStrike" dirty="0">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rtl="0" fontAlgn="b"/>
                      <a:r>
                        <a:rPr lang="ru-RU" sz="1400" b="1" i="1" u="none" strike="noStrike">
                          <a:solidFill>
                            <a:srgbClr val="000000"/>
                          </a:solidFill>
                          <a:latin typeface="Times New Roman" pitchFamily="18" charset="0"/>
                          <a:cs typeface="Times New Roman" pitchFamily="18" charset="0"/>
                        </a:rPr>
                        <a:t>Здравоохранение</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763 480,00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0,15</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Санитарно-эпидемиологическое благополучие</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763 480,00</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0,15</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2023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3</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275048"/>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1098755">
                <a:tc>
                  <a:txBody>
                    <a:bodyPr/>
                    <a:lstStyle/>
                    <a:p>
                      <a:pPr algn="ctr" fontAlgn="ctr"/>
                      <a:r>
                        <a:rPr lang="ru-RU" sz="14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400" b="1" i="0" u="none" strike="noStrike" dirty="0" smtClean="0">
                          <a:solidFill>
                            <a:srgbClr val="000000"/>
                          </a:solidFill>
                          <a:latin typeface="Times New Roman"/>
                        </a:rPr>
                        <a:t>2023 </a:t>
                      </a:r>
                      <a:r>
                        <a:rPr lang="ru-RU" sz="14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4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99913">
                <a:tc>
                  <a:txBody>
                    <a:bodyPr/>
                    <a:lstStyle/>
                    <a:p>
                      <a:pPr algn="l" fontAlgn="ctr"/>
                      <a:r>
                        <a:rPr lang="ru-RU" sz="1400" b="1" i="1" u="none" strike="noStrike" dirty="0">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Социальная политика</a:t>
                      </a:r>
                    </a:p>
                  </a:txBody>
                  <a:tcPr marL="0" marR="0" marT="0" marB="0" anchor="ctr">
                    <a:solidFill>
                      <a:srgbClr val="CCECFF"/>
                    </a:solidFill>
                  </a:tcPr>
                </a:tc>
                <a:tc>
                  <a:txBody>
                    <a:bodyPr/>
                    <a:lstStyle/>
                    <a:p>
                      <a:pPr algn="ctr" fontAlgn="ctr"/>
                      <a:r>
                        <a:rPr lang="ru-RU" sz="1200" b="1" i="1" u="none" strike="noStrike" dirty="0">
                          <a:solidFill>
                            <a:srgbClr val="000000"/>
                          </a:solidFill>
                          <a:latin typeface="Times New Roman"/>
                        </a:rPr>
                        <a:t>34 741 543,92</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6,71</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Пенсионное обеспечение</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1 142 789,94</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0,22</a:t>
                      </a:r>
                    </a:p>
                  </a:txBody>
                  <a:tcPr marL="0" marR="0" marT="0" marB="0" anchor="ctr">
                    <a:solidFill>
                      <a:srgbClr val="CCECFF"/>
                    </a:solidFill>
                  </a:tcPr>
                </a:tc>
              </a:tr>
              <a:tr h="27165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Социальное обеспечение населения</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4 319 170,63</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0,83</a:t>
                      </a:r>
                    </a:p>
                  </a:txBody>
                  <a:tcPr marL="0" marR="0" marT="0" marB="0" anchor="ctr">
                    <a:solidFill>
                      <a:srgbClr val="CCECFF"/>
                    </a:solidFill>
                  </a:tcPr>
                </a:tc>
              </a:tr>
              <a:tr h="329845">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Охрана семьи и детства</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25 501 097,15</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4,93</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Другие вопросы в области социальной политики</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3 778 486,20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0,73</a:t>
                      </a:r>
                    </a:p>
                  </a:txBody>
                  <a:tcPr marL="0" marR="0" marT="0" marB="0" anchor="ctr">
                    <a:solidFill>
                      <a:srgbClr val="CCECFF"/>
                    </a:solidFill>
                  </a:tcPr>
                </a:tc>
              </a:tr>
              <a:tr h="272871">
                <a:tc>
                  <a:txBody>
                    <a:bodyPr/>
                    <a:lstStyle/>
                    <a:p>
                      <a:pPr algn="l" fontAlgn="ctr"/>
                      <a:r>
                        <a:rPr lang="ru-RU" sz="1400" b="1" i="1" u="none" strike="noStrike">
                          <a:solidFill>
                            <a:srgbClr val="000000"/>
                          </a:solidFill>
                          <a:latin typeface="Times New Roman" pitchFamily="18" charset="0"/>
                          <a:cs typeface="Times New Roman" pitchFamily="18" charset="0"/>
                        </a:rPr>
                        <a:t>11</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Физическая культура и спорт</a:t>
                      </a:r>
                    </a:p>
                  </a:txBody>
                  <a:tcPr marL="0" marR="0" marT="0" marB="0" anchor="ctr">
                    <a:solidFill>
                      <a:srgbClr val="CCECFF"/>
                    </a:solidFill>
                  </a:tcPr>
                </a:tc>
                <a:tc>
                  <a:txBody>
                    <a:bodyPr/>
                    <a:lstStyle/>
                    <a:p>
                      <a:pPr algn="ctr" fontAlgn="ctr"/>
                      <a:r>
                        <a:rPr lang="ru-RU" sz="1200" b="1" i="1" u="none" strike="noStrike">
                          <a:solidFill>
                            <a:srgbClr val="000000"/>
                          </a:solidFill>
                          <a:latin typeface="Times New Roman"/>
                        </a:rPr>
                        <a:t>350 000,00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0,07</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Физическая культура</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350 000,00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0,07</a:t>
                      </a:r>
                    </a:p>
                  </a:txBody>
                  <a:tcPr marL="0" marR="0" marT="0" marB="0" anchor="ctr">
                    <a:solidFill>
                      <a:srgbClr val="CCECFF"/>
                    </a:solidFill>
                  </a:tcPr>
                </a:tc>
              </a:tr>
              <a:tr h="631022">
                <a:tc>
                  <a:txBody>
                    <a:bodyPr/>
                    <a:lstStyle/>
                    <a:p>
                      <a:pPr algn="l" fontAlgn="ctr"/>
                      <a:r>
                        <a:rPr lang="ru-RU" sz="1400" b="1" i="1" u="none" strike="noStrike">
                          <a:solidFill>
                            <a:srgbClr val="000000"/>
                          </a:solidFill>
                          <a:latin typeface="Times New Roman" pitchFamily="18" charset="0"/>
                          <a:cs typeface="Times New Roman" pitchFamily="18" charset="0"/>
                        </a:rPr>
                        <a:t>14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Межбюджетные трансферты общего характера бюджетам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200" b="1" i="1" u="none" strike="noStrike">
                          <a:solidFill>
                            <a:srgbClr val="000000"/>
                          </a:solidFill>
                          <a:latin typeface="Times New Roman"/>
                        </a:rPr>
                        <a:t>6 660 691,00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1,29</a:t>
                      </a:r>
                    </a:p>
                  </a:txBody>
                  <a:tcPr marL="0" marR="0" marT="0" marB="0" anchor="ctr">
                    <a:solidFill>
                      <a:srgbClr val="CCECFF"/>
                    </a:solidFill>
                  </a:tcPr>
                </a:tc>
              </a:tr>
              <a:tr h="543314">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Дотации на выравнивание бюджетной обеспеченности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6 660 691,00</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1,29</a:t>
                      </a:r>
                    </a:p>
                  </a:txBody>
                  <a:tcPr marL="0" marR="0" marT="0" marB="0" anchor="ctr">
                    <a:solidFill>
                      <a:srgbClr val="CCECFF"/>
                    </a:solidFill>
                  </a:tcPr>
                </a:tc>
              </a:tr>
            </a:tbl>
          </a:graphicData>
        </a:graphic>
      </p:graphicFrame>
      <p:sp>
        <p:nvSpPr>
          <p:cNvPr id="5" name="Прямоугольник 4"/>
          <p:cNvSpPr/>
          <p:nvPr/>
        </p:nvSpPr>
        <p:spPr>
          <a:xfrm>
            <a:off x="8218128"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srcRect/>
          <a:stretch>
            <a:fillRect/>
          </a:stretch>
        </p:blipFill>
        <p:spPr bwMode="auto">
          <a:xfrm>
            <a:off x="500034" y="428605"/>
            <a:ext cx="8143932" cy="6215106"/>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800" dirty="0" smtClean="0">
                <a:solidFill>
                  <a:srgbClr val="00B050"/>
                </a:solidFill>
              </a:rPr>
              <a:t>РАСХОДЫ БЮДЖЕТА ЛЬГОВСКОГО РАЙОНА КУРСКОЙ ОБЛАСТИ по видам расходов за 2023 год</a:t>
            </a:r>
            <a:endParaRPr lang="ru-RU" sz="2800" dirty="0">
              <a:solidFill>
                <a:srgbClr val="00B050"/>
              </a:solidFill>
            </a:endParaRPr>
          </a:p>
        </p:txBody>
      </p:sp>
      <p:graphicFrame>
        <p:nvGraphicFramePr>
          <p:cNvPr id="4" name="Содержимое 3"/>
          <p:cNvGraphicFramePr>
            <a:graphicFrameLocks noGrp="1"/>
          </p:cNvGraphicFramePr>
          <p:nvPr>
            <p:ph idx="1"/>
          </p:nvPr>
        </p:nvGraphicFramePr>
        <p:xfrm>
          <a:off x="357158" y="1500174"/>
          <a:ext cx="8624918" cy="4584880"/>
        </p:xfrm>
        <a:graphic>
          <a:graphicData uri="http://schemas.openxmlformats.org/drawingml/2006/table">
            <a:tbl>
              <a:tblPr firstRow="1" bandRow="1">
                <a:tableStyleId>{5C22544A-7EE6-4342-B048-85BDC9FD1C3A}</a:tableStyleId>
              </a:tblPr>
              <a:tblGrid>
                <a:gridCol w="7143800"/>
                <a:gridCol w="1481118"/>
              </a:tblGrid>
              <a:tr h="565945">
                <a:tc>
                  <a:txBody>
                    <a:bodyPr/>
                    <a:lstStyle/>
                    <a:p>
                      <a:pPr algn="ctr" fontAlgn="ctr"/>
                      <a:r>
                        <a:rPr lang="ru-RU" sz="1600" b="1" i="0" u="none" strike="noStrike" dirty="0">
                          <a:solidFill>
                            <a:srgbClr val="000000"/>
                          </a:solidFill>
                          <a:latin typeface="Arial"/>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600" b="1" i="0" u="none" strike="noStrike" dirty="0">
                          <a:solidFill>
                            <a:srgbClr val="000000"/>
                          </a:solidFill>
                          <a:latin typeface="Arial"/>
                        </a:rPr>
                        <a:t>Сумма, </a:t>
                      </a:r>
                      <a:endParaRPr lang="ru-RU" sz="1600" b="1" i="0" u="none" strike="noStrike" dirty="0" smtClean="0">
                        <a:solidFill>
                          <a:srgbClr val="000000"/>
                        </a:solidFill>
                        <a:latin typeface="Arial"/>
                      </a:endParaRPr>
                    </a:p>
                    <a:p>
                      <a:pPr algn="ctr" fontAlgn="ctr"/>
                      <a:r>
                        <a:rPr lang="ru-RU" sz="1600" b="1" i="0" u="none" strike="noStrike" dirty="0" smtClean="0">
                          <a:solidFill>
                            <a:srgbClr val="000000"/>
                          </a:solidFill>
                          <a:latin typeface="Arial"/>
                        </a:rPr>
                        <a:t>рублей</a:t>
                      </a:r>
                      <a:endParaRPr lang="ru-RU" sz="1600" b="1"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28515">
                <a:tc>
                  <a:txBody>
                    <a:bodyPr/>
                    <a:lstStyle/>
                    <a:p>
                      <a:pPr algn="l" fontAlgn="b"/>
                      <a:r>
                        <a:rPr lang="ru-RU" sz="1200" b="1" i="0" u="none" strike="noStrike" dirty="0">
                          <a:solidFill>
                            <a:srgbClr val="000000"/>
                          </a:solidFill>
                          <a:latin typeface="Times New Roman" pitchFamily="18" charset="0"/>
                          <a:cs typeface="Times New Roman" pitchFamily="18" charset="0"/>
                        </a:rPr>
                        <a:t>ИТОГО</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b"/>
                      <a:r>
                        <a:rPr lang="ru-RU" sz="1200" b="1" i="0" u="none" strike="noStrike">
                          <a:solidFill>
                            <a:srgbClr val="000000"/>
                          </a:solidFill>
                          <a:latin typeface="Times New Roman" pitchFamily="18" charset="0"/>
                          <a:cs typeface="Times New Roman" pitchFamily="18" charset="0"/>
                        </a:rPr>
                        <a:t>517 717 928,49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748614">
                <a:tc>
                  <a:txBody>
                    <a:bodyPr/>
                    <a:lstStyle/>
                    <a:p>
                      <a:pPr algn="l" fontAlgn="ctr"/>
                      <a:r>
                        <a:rPr lang="ru-RU" sz="1200" b="0" i="0" u="none" strike="noStrike" dirty="0">
                          <a:solidFill>
                            <a:srgbClr val="000000"/>
                          </a:solidFill>
                          <a:latin typeface="Times New Roman" pitchFamily="18" charset="0"/>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67 882 061,29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71504">
                <a:tc>
                  <a:txBody>
                    <a:bodyPr/>
                    <a:lstStyle/>
                    <a:p>
                      <a:pPr algn="l" fontAlgn="ctr"/>
                      <a:r>
                        <a:rPr lang="ru-RU" sz="1200" b="0" i="0" u="none" strike="noStrike" dirty="0">
                          <a:solidFill>
                            <a:srgbClr val="000000"/>
                          </a:solidFill>
                          <a:latin typeface="Times New Roman" pitchFamily="18" charset="0"/>
                          <a:cs typeface="Times New Roman" pitchFamily="18" charset="0"/>
                        </a:rPr>
                        <a:t>Закупка товаров, работ и услуг для обеспечения государственных (муниципальных) нужд</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24 617 466,19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00066">
                <a:tc>
                  <a:txBody>
                    <a:bodyPr/>
                    <a:lstStyle/>
                    <a:p>
                      <a:pPr algn="l" fontAlgn="ctr"/>
                      <a:r>
                        <a:rPr lang="ru-RU" sz="1200" b="0" i="0" u="none" strike="noStrike" dirty="0">
                          <a:solidFill>
                            <a:srgbClr val="000000"/>
                          </a:solidFill>
                          <a:latin typeface="Times New Roman" pitchFamily="18" charset="0"/>
                          <a:cs typeface="Times New Roman" pitchFamily="18" charset="0"/>
                        </a:rPr>
                        <a:t>Социальное обеспечение и иные выплаты населению</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30 301 131,03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200" b="0" i="0" u="none" strike="noStrike" dirty="0">
                          <a:solidFill>
                            <a:srgbClr val="000000"/>
                          </a:solidFill>
                          <a:latin typeface="Times New Roman" pitchFamily="18" charset="0"/>
                          <a:cs typeface="Times New Roman" pitchFamily="18" charset="0"/>
                        </a:rPr>
                        <a:t>Капитальные вложения в объекты государственной (муниципальной) собственности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30 772 849,52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200" b="0" i="0" u="none" strike="noStrike" dirty="0">
                          <a:solidFill>
                            <a:srgbClr val="000000"/>
                          </a:solidFill>
                          <a:latin typeface="Times New Roman" pitchFamily="18" charset="0"/>
                          <a:cs typeface="Times New Roman" pitchFamily="18" charset="0"/>
                        </a:rPr>
                        <a:t>Межбюджетные трансферты</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7 031 861,00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650517">
                <a:tc>
                  <a:txBody>
                    <a:bodyPr/>
                    <a:lstStyle/>
                    <a:p>
                      <a:pPr algn="l" fontAlgn="ctr"/>
                      <a:r>
                        <a:rPr lang="ru-RU" sz="1200" b="0" i="0" u="none" strike="noStrike" dirty="0">
                          <a:solidFill>
                            <a:srgbClr val="000000"/>
                          </a:solidFill>
                          <a:latin typeface="Times New Roman" pitchFamily="18" charset="0"/>
                          <a:cs typeface="Times New Roman" pitchFamily="18" charset="0"/>
                        </a:rPr>
                        <a:t>Предоставление субсидий бюджетным, автономным учреждениям и иным некоммерческим организациям</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356 055 235,96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200" b="0" i="0" u="none" strike="noStrike" dirty="0">
                          <a:solidFill>
                            <a:srgbClr val="000000"/>
                          </a:solidFill>
                          <a:latin typeface="Times New Roman" pitchFamily="18" charset="0"/>
                          <a:cs typeface="Times New Roman" pitchFamily="18" charset="0"/>
                        </a:rPr>
                        <a:t>Иные бюджетные ассигнования</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1 057 323,50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828660"/>
          </a:xfrm>
        </p:spPr>
        <p:txBody>
          <a:bodyPr>
            <a:noAutofit/>
          </a:bodyPr>
          <a:lstStyle/>
          <a:p>
            <a:pPr algn="ctr"/>
            <a:r>
              <a:rPr lang="ru-RU" sz="2800" dirty="0" smtClean="0">
                <a:solidFill>
                  <a:srgbClr val="7030A0"/>
                </a:solidFill>
              </a:rPr>
              <a:t>СТРУКТУРА РАСХОДОВ БЮДЖЕТА ЛЬГОВСКОГО РАЙОНА КУРСКОЙ ОБЛАСТИ по видам расходов за 2023 год</a:t>
            </a:r>
            <a:endParaRPr lang="ru-RU" sz="2800" dirty="0">
              <a:solidFill>
                <a:srgbClr val="7030A0"/>
              </a:solidFill>
            </a:endParaRPr>
          </a:p>
        </p:txBody>
      </p:sp>
      <p:pic>
        <p:nvPicPr>
          <p:cNvPr id="6146" name="Picture 2"/>
          <p:cNvPicPr>
            <a:picLocks noChangeAspect="1" noChangeArrowheads="1"/>
          </p:cNvPicPr>
          <p:nvPr/>
        </p:nvPicPr>
        <p:blipFill>
          <a:blip r:embed="rId2"/>
          <a:srcRect/>
          <a:stretch>
            <a:fillRect/>
          </a:stretch>
        </p:blipFill>
        <p:spPr bwMode="auto">
          <a:xfrm>
            <a:off x="857224" y="1714488"/>
            <a:ext cx="7286676" cy="4786346"/>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ctr"/>
            <a:r>
              <a:rPr lang="ru-RU" sz="4000" dirty="0" smtClean="0">
                <a:solidFill>
                  <a:srgbClr val="0070C0"/>
                </a:solidFill>
                <a:latin typeface="Times New Roman" pitchFamily="18" charset="0"/>
                <a:cs typeface="Times New Roman" pitchFamily="18" charset="0"/>
              </a:rPr>
              <a:t>ДИНАМИКА РАСХОДОВ</a:t>
            </a:r>
            <a:endParaRPr lang="ru-RU" sz="4000" dirty="0">
              <a:solidFill>
                <a:srgbClr val="0070C0"/>
              </a:solidFill>
            </a:endParaRPr>
          </a:p>
        </p:txBody>
      </p:sp>
      <p:pic>
        <p:nvPicPr>
          <p:cNvPr id="7171" name="Picture 3"/>
          <p:cNvPicPr>
            <a:picLocks noChangeAspect="1" noChangeArrowheads="1"/>
          </p:cNvPicPr>
          <p:nvPr/>
        </p:nvPicPr>
        <p:blipFill>
          <a:blip r:embed="rId2"/>
          <a:srcRect/>
          <a:stretch>
            <a:fillRect/>
          </a:stretch>
        </p:blipFill>
        <p:spPr bwMode="auto">
          <a:xfrm>
            <a:off x="714348" y="1644650"/>
            <a:ext cx="7786741" cy="4713308"/>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38200"/>
          </a:xfrm>
        </p:spPr>
        <p:txBody>
          <a:bodyPr>
            <a:normAutofit fontScale="90000"/>
          </a:bodyPr>
          <a:lstStyle/>
          <a:p>
            <a:pPr algn="ctr"/>
            <a:r>
              <a:rPr lang="ru-RU" b="1" i="1" dirty="0" smtClean="0">
                <a:solidFill>
                  <a:srgbClr val="FF0000"/>
                </a:solidFill>
                <a:latin typeface="Times New Roman" pitchFamily="18" charset="0"/>
                <a:cs typeface="Times New Roman" pitchFamily="18" charset="0"/>
              </a:rPr>
              <a:t>ЧТО ТАКОЕ МУНИЦИПАЛЬНАЯ ПРОГРАММА?</a:t>
            </a:r>
            <a:endParaRPr lang="ru-RU" b="1" dirty="0"/>
          </a:p>
        </p:txBody>
      </p:sp>
      <p:sp>
        <p:nvSpPr>
          <p:cNvPr id="3" name="Содержимое 2"/>
          <p:cNvSpPr>
            <a:spLocks noGrp="1"/>
          </p:cNvSpPr>
          <p:nvPr>
            <p:ph idx="1"/>
          </p:nvPr>
        </p:nvSpPr>
        <p:spPr/>
        <p:txBody>
          <a:bodyPr>
            <a:noAutofit/>
          </a:bodyPr>
          <a:lstStyle/>
          <a:p>
            <a:pPr marL="0" indent="11113">
              <a:spcBef>
                <a:spcPts val="2400"/>
              </a:spcBef>
              <a:buFontTx/>
              <a:buNone/>
            </a:pPr>
            <a:r>
              <a:rPr lang="ru-RU" sz="2300"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sz="2300"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sz="2300" i="1" dirty="0" smtClean="0">
                <a:solidFill>
                  <a:srgbClr val="00B050"/>
                </a:solidFill>
                <a:latin typeface="Times New Roman" pitchFamily="18" charset="0"/>
                <a:cs typeface="Times New Roman" pitchFamily="18" charset="0"/>
              </a:rPr>
              <a:t>  </a:t>
            </a:r>
            <a:r>
              <a:rPr lang="ru-RU" sz="2300"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sz="2300" dirty="0" smtClean="0">
                <a:solidFill>
                  <a:srgbClr val="003366"/>
                </a:solidFill>
                <a:latin typeface="Times New Roman" pitchFamily="18" charset="0"/>
                <a:cs typeface="Times New Roman" pitchFamily="18" charset="0"/>
              </a:rPr>
              <a:t>В </a:t>
            </a:r>
            <a:r>
              <a:rPr lang="ru-RU" sz="2300" b="1" dirty="0" smtClean="0">
                <a:solidFill>
                  <a:srgbClr val="FF0000"/>
                </a:solidFill>
                <a:latin typeface="Times New Roman" pitchFamily="18" charset="0"/>
                <a:cs typeface="Times New Roman" pitchFamily="18" charset="0"/>
              </a:rPr>
              <a:t>2023 </a:t>
            </a:r>
            <a:r>
              <a:rPr lang="ru-RU" sz="2300" dirty="0" smtClean="0">
                <a:solidFill>
                  <a:srgbClr val="003366"/>
                </a:solidFill>
                <a:latin typeface="Times New Roman" pitchFamily="18" charset="0"/>
                <a:cs typeface="Times New Roman" pitchFamily="18" charset="0"/>
              </a:rPr>
              <a:t>году в муниципальном районе «Льговского района» Курской области осуществлялась реализация </a:t>
            </a:r>
            <a:r>
              <a:rPr lang="ru-RU" sz="2300" b="1" dirty="0" smtClean="0">
                <a:solidFill>
                  <a:srgbClr val="FF0000"/>
                </a:solidFill>
                <a:latin typeface="Times New Roman" pitchFamily="18" charset="0"/>
                <a:cs typeface="Times New Roman" pitchFamily="18" charset="0"/>
              </a:rPr>
              <a:t>24</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sz="23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7" descr="CL2ByiTJxw0.jpg"/>
          <p:cNvPicPr>
            <a:picLocks noChangeAspect="1"/>
          </p:cNvPicPr>
          <p:nvPr/>
        </p:nvPicPr>
        <p:blipFill>
          <a:blip r:embed="rId2"/>
          <a:srcRect/>
          <a:stretch>
            <a:fillRect/>
          </a:stretch>
        </p:blipFill>
        <p:spPr bwMode="auto">
          <a:xfrm>
            <a:off x="0" y="0"/>
            <a:ext cx="9144000" cy="2724150"/>
          </a:xfrm>
          <a:prstGeom prst="rect">
            <a:avLst/>
          </a:prstGeom>
          <a:noFill/>
          <a:ln w="9525">
            <a:noFill/>
            <a:miter lim="800000"/>
            <a:headEnd/>
            <a:tailEnd/>
          </a:ln>
        </p:spPr>
      </p:pic>
      <p:sp>
        <p:nvSpPr>
          <p:cNvPr id="5" name="Rectangle 5"/>
          <p:cNvSpPr txBox="1">
            <a:spLocks noChangeArrowheads="1"/>
          </p:cNvSpPr>
          <p:nvPr/>
        </p:nvSpPr>
        <p:spPr>
          <a:xfrm>
            <a:off x="1" y="2786058"/>
            <a:ext cx="9144000" cy="3857652"/>
          </a:xfrm>
          <a:prstGeom prst="rect">
            <a:avLst/>
          </a:prstGeom>
          <a:solidFill>
            <a:srgbClr val="FFFFCC"/>
          </a:solidFill>
        </p:spPr>
        <p:txBody>
          <a:bodyPr vert="horz">
            <a:normAutofit/>
          </a:bodyPr>
          <a:lstStyle/>
          <a:p>
            <a:pPr marL="342900" marR="0" lvl="0" indent="-342900" algn="just" defTabSz="914400" rtl="0" eaLnBrk="1" fontAlgn="auto" latinLnBrk="0" hangingPunct="1">
              <a:lnSpc>
                <a:spcPct val="100000"/>
              </a:lnSpc>
              <a:spcBef>
                <a:spcPct val="20000"/>
              </a:spcBef>
              <a:spcAft>
                <a:spcPts val="0"/>
              </a:spcAft>
              <a:buClr>
                <a:schemeClr val="accent1"/>
              </a:buClr>
              <a:buSzPct val="70000"/>
              <a:buFontTx/>
              <a:buNone/>
              <a:tabLst/>
              <a:defRPr/>
            </a:pPr>
            <a:r>
              <a:rPr kumimoji="0" lang="ru-RU" altLang="ru-RU" sz="2800" b="1" i="0" u="sng" strike="noStrike" kern="1200" cap="none" spc="0" normalizeH="0" baseline="0" noProof="0" dirty="0" smtClean="0">
                <a:ln>
                  <a:noFill/>
                </a:ln>
                <a:solidFill>
                  <a:srgbClr val="003366"/>
                </a:solidFill>
                <a:effectLst/>
                <a:uLnTx/>
                <a:uFillTx/>
                <a:latin typeface="Times New Roman" pitchFamily="18" charset="0"/>
                <a:ea typeface="+mn-ea"/>
                <a:cs typeface="+mn-cs"/>
              </a:rPr>
              <a:t>Бюджет для граждан</a:t>
            </a:r>
            <a:r>
              <a:rPr kumimoji="0" lang="ru-RU" altLang="ru-RU" sz="2800" b="0" i="0" u="sng" strike="noStrike" kern="1200" cap="none" spc="0" normalizeH="0" baseline="0" noProof="0" dirty="0" smtClean="0">
                <a:ln>
                  <a:noFill/>
                </a:ln>
                <a:solidFill>
                  <a:srgbClr val="003366"/>
                </a:solidFill>
                <a:effectLst/>
                <a:uLnTx/>
                <a:uFillTx/>
                <a:latin typeface="Times New Roman" pitchFamily="18" charset="0"/>
                <a:ea typeface="+mn-ea"/>
                <a:cs typeface="+mn-cs"/>
              </a:rPr>
              <a:t> </a:t>
            </a:r>
            <a:r>
              <a:rPr kumimoji="0" lang="ru-RU" altLang="ru-RU" sz="2800" b="0" i="0" u="none" strike="noStrike" kern="1200" cap="none" spc="0" normalizeH="0" baseline="0" noProof="0" dirty="0" smtClean="0">
                <a:ln>
                  <a:noFill/>
                </a:ln>
                <a:solidFill>
                  <a:srgbClr val="003366"/>
                </a:solidFill>
                <a:effectLst/>
                <a:uLnTx/>
                <a:uFillTx/>
                <a:latin typeface="Times New Roman" pitchFamily="18" charset="0"/>
                <a:ea typeface="+mn-ea"/>
                <a:cs typeface="+mn-cs"/>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altLang="ru-RU" sz="3300" b="0" i="0" u="none" strike="noStrike" kern="1200" cap="none" spc="0" normalizeH="0" baseline="0" noProof="0" dirty="0" smtClean="0">
              <a:ln>
                <a:noFill/>
              </a:ln>
              <a:solidFill>
                <a:srgbClr val="003366"/>
              </a:solidFill>
              <a:effectLst/>
              <a:uLnTx/>
              <a:uFillTx/>
              <a:latin typeface="Times New Roman"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400" i="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«ПРОГРАММНАЯ» </a:t>
            </a:r>
            <a: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r>
            <a:b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br>
            <a:r>
              <a:rPr lang="ru-RU"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структура расходов бюджета</a:t>
            </a:r>
            <a:endParaRPr lang="ru-RU"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sp>
        <p:nvSpPr>
          <p:cNvPr id="4" name="Содержимое 3"/>
          <p:cNvSpPr>
            <a:spLocks noGrp="1"/>
          </p:cNvSpPr>
          <p:nvPr>
            <p:ph idx="1"/>
          </p:nvPr>
        </p:nvSpPr>
        <p:spPr/>
        <p:txBody>
          <a:bodyPr/>
          <a:lstStyle/>
          <a:p>
            <a:endParaRPr lang="ru-RU"/>
          </a:p>
        </p:txBody>
      </p:sp>
      <p:pic>
        <p:nvPicPr>
          <p:cNvPr id="8194" name="Picture 2"/>
          <p:cNvPicPr>
            <a:picLocks noChangeAspect="1" noChangeArrowheads="1"/>
          </p:cNvPicPr>
          <p:nvPr/>
        </p:nvPicPr>
        <p:blipFill>
          <a:blip r:embed="rId2"/>
          <a:srcRect/>
          <a:stretch>
            <a:fillRect/>
          </a:stretch>
        </p:blipFill>
        <p:spPr bwMode="auto">
          <a:xfrm>
            <a:off x="372792" y="1643050"/>
            <a:ext cx="8485488" cy="4786346"/>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Autofit/>
          </a:bodyPr>
          <a:lstStyle/>
          <a:p>
            <a:pPr algn="ctr"/>
            <a:r>
              <a:rPr lang="ru-RU" sz="2300" dirty="0" smtClean="0">
                <a:solidFill>
                  <a:srgbClr val="00B0F0"/>
                </a:solidFill>
              </a:rPr>
              <a:t>Бюджет муниципального района за 2023 год  в разрезе государственных программ Курской области [1]</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60"/>
          <a:ext cx="8686800" cy="5198745"/>
        </p:xfrm>
        <a:graphic>
          <a:graphicData uri="http://schemas.openxmlformats.org/drawingml/2006/table">
            <a:tbl>
              <a:tblPr firstRow="1" bandRow="1">
                <a:tableStyleId>{5C22544A-7EE6-4342-B048-85BDC9FD1C3A}</a:tableStyleId>
              </a:tblPr>
              <a:tblGrid>
                <a:gridCol w="7267596"/>
                <a:gridCol w="1419204"/>
              </a:tblGrid>
              <a:tr h="370840">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2023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культуры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49 450 330,95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34 030 441,14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330 127 142,66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303 030,00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«Охрана окружающей среды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3 233 911,29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24 623 326,70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3 314 376,64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муниципальной службы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36 380,00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600" b="0" i="0" u="none" strike="noStrike" dirty="0" smtClean="0">
                          <a:solidFill>
                            <a:srgbClr val="000000"/>
                          </a:solidFill>
                          <a:latin typeface="Times New Roman" pitchFamily="18" charset="0"/>
                          <a:cs typeface="Times New Roman" pitchFamily="18" charset="0"/>
                        </a:rPr>
                        <a:t>Муниципальная программа "Сохранение и развитие архивного дела в Льговском районе Курской области»</a:t>
                      </a:r>
                      <a:endParaRPr lang="ru-RU" sz="1600" b="0" i="0" u="none" strike="noStrike" dirty="0">
                        <a:solidFill>
                          <a:srgbClr val="000000"/>
                        </a:solidFill>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383 706,95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57256"/>
          </a:xfrm>
        </p:spPr>
        <p:txBody>
          <a:bodyPr>
            <a:noAutofit/>
          </a:bodyPr>
          <a:lstStyle/>
          <a:p>
            <a:pPr algn="ctr"/>
            <a:r>
              <a:rPr lang="ru-RU" sz="2300" dirty="0" smtClean="0">
                <a:solidFill>
                  <a:srgbClr val="00B0F0"/>
                </a:solidFill>
              </a:rPr>
              <a:t>Бюджет муниципального района за 2023 год  в разрезе государственных программ Курской области [2]</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59"/>
          <a:ext cx="8686800" cy="5214975"/>
        </p:xfrm>
        <a:graphic>
          <a:graphicData uri="http://schemas.openxmlformats.org/drawingml/2006/table">
            <a:tbl>
              <a:tblPr firstRow="1" bandRow="1">
                <a:tableStyleId>{5C22544A-7EE6-4342-B048-85BDC9FD1C3A}</a:tableStyleId>
              </a:tblPr>
              <a:tblGrid>
                <a:gridCol w="7267596"/>
                <a:gridCol w="1419204"/>
              </a:tblGrid>
              <a:tr h="509749">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2023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транспортной системы, обеспечение перевозки </a:t>
                      </a:r>
                      <a:r>
                        <a:rPr lang="ru-RU" sz="1600" b="0" i="0" u="none" strike="noStrike" dirty="0" smtClean="0">
                          <a:solidFill>
                            <a:srgbClr val="000000"/>
                          </a:solidFill>
                          <a:latin typeface="Times New Roman" pitchFamily="18" charset="0"/>
                          <a:cs typeface="Times New Roman" pitchFamily="18" charset="0"/>
                        </a:rPr>
                        <a:t>пассажиров </a:t>
                      </a:r>
                      <a:r>
                        <a:rPr lang="ru-RU" sz="1600" b="0" i="0" u="none" strike="noStrike" dirty="0">
                          <a:solidFill>
                            <a:srgbClr val="000000"/>
                          </a:solidFill>
                          <a:latin typeface="Times New Roman" pitchFamily="18" charset="0"/>
                          <a:cs typeface="Times New Roman" pitchFamily="18" charset="0"/>
                        </a:rPr>
                        <a:t>в Льговском районе Курской области и безопасности дорожного движения"</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6 855 321,03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"Профилактика правонарушений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379 524,57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188 900,00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9 970 260,83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"Содействие занятости населения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488 203,14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информационного общества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174 881,00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a:solidFill>
                            <a:srgbClr val="000000"/>
                          </a:solidFill>
                          <a:latin typeface="Times New Roman" pitchFamily="18" charset="0"/>
                          <a:cs typeface="Times New Roman" pitchFamily="18" charset="0"/>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801 053,12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0678">
                <a:tc>
                  <a:txBody>
                    <a:bodyPr/>
                    <a:lstStyle/>
                    <a:p>
                      <a:pPr algn="l" fontAlgn="b"/>
                      <a:r>
                        <a:rPr lang="ru-RU" sz="1600" b="1" i="0" u="none" strike="noStrike" dirty="0">
                          <a:solidFill>
                            <a:srgbClr val="000000"/>
                          </a:solidFill>
                          <a:latin typeface="Times New Roman" pitchFamily="18" charset="0"/>
                          <a:cs typeface="Times New Roman" pitchFamily="18" charset="0"/>
                        </a:rPr>
                        <a:t>ВСЕГО РАСХОДОВ</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i="0" u="none" strike="noStrike" dirty="0">
                          <a:solidFill>
                            <a:srgbClr val="000000"/>
                          </a:solidFill>
                          <a:latin typeface="Times New Roman" pitchFamily="18" charset="0"/>
                          <a:cs typeface="Times New Roman" pitchFamily="18" charset="0"/>
                        </a:rPr>
                        <a:t>464 360 790,02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Obmen\Безуглова\Инна\культура.jpg"/>
          <p:cNvPicPr>
            <a:picLocks noChangeAspect="1" noChangeArrowheads="1"/>
          </p:cNvPicPr>
          <p:nvPr/>
        </p:nvPicPr>
        <p:blipFill>
          <a:blip r:embed="rId2" cstate="print"/>
          <a:srcRect/>
          <a:stretch>
            <a:fillRect/>
          </a:stretch>
        </p:blipFill>
        <p:spPr bwMode="auto">
          <a:xfrm rot="-1140000">
            <a:off x="1547999" y="4572007"/>
            <a:ext cx="1873890"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Заголовок 1"/>
          <p:cNvSpPr>
            <a:spLocks noGrp="1"/>
          </p:cNvSpPr>
          <p:nvPr>
            <p:ph type="title"/>
          </p:nvPr>
        </p:nvSpPr>
        <p:spPr/>
        <p:txBody>
          <a:bodyPr>
            <a:noAutofit/>
          </a:bodyPr>
          <a:lstStyle/>
          <a:p>
            <a:pPr algn="ctr"/>
            <a:r>
              <a:rPr lang="ru-RU" sz="2400" dirty="0" smtClean="0">
                <a:solidFill>
                  <a:srgbClr val="FF0000"/>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400" dirty="0">
              <a:solidFill>
                <a:srgbClr val="FF0000"/>
              </a:solidFill>
            </a:endParaRPr>
          </a:p>
        </p:txBody>
      </p:sp>
      <p:graphicFrame>
        <p:nvGraphicFramePr>
          <p:cNvPr id="4" name="Содержимое 3"/>
          <p:cNvGraphicFramePr>
            <a:graphicFrameLocks noGrp="1"/>
          </p:cNvGraphicFramePr>
          <p:nvPr>
            <p:ph idx="1"/>
          </p:nvPr>
        </p:nvGraphicFramePr>
        <p:xfrm>
          <a:off x="285720" y="1785926"/>
          <a:ext cx="8686800" cy="2754948"/>
        </p:xfrm>
        <a:graphic>
          <a:graphicData uri="http://schemas.openxmlformats.org/drawingml/2006/table">
            <a:tbl>
              <a:tblPr firstRow="1" bandRow="1">
                <a:tableStyleId>{5C22544A-7EE6-4342-B048-85BDC9FD1C3A}</a:tableStyleId>
              </a:tblPr>
              <a:tblGrid>
                <a:gridCol w="1623994"/>
                <a:gridCol w="3643338"/>
                <a:gridCol w="1214446"/>
                <a:gridCol w="1143008"/>
                <a:gridCol w="1062014"/>
              </a:tblGrid>
              <a:tr h="370840">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CCFF"/>
                    </a:solidFill>
                  </a:tcPr>
                </a:tc>
              </a:tr>
              <a:tr h="370840">
                <a:tc>
                  <a:txBody>
                    <a:bodyPr/>
                    <a:lstStyle/>
                    <a:p>
                      <a:pPr algn="ctr" fontAlgn="ctr"/>
                      <a:r>
                        <a:rPr lang="ru-RU" sz="1600" b="1" i="0" u="none" strike="noStrike">
                          <a:solidFill>
                            <a:srgbClr val="000000"/>
                          </a:solidFill>
                          <a:latin typeface="Times New Roman"/>
                        </a:rPr>
                        <a:t>01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Муниципальная программа  "Развитие культуры в Льговском районе Курской области "</a:t>
                      </a:r>
                    </a:p>
                  </a:txBody>
                  <a:tcPr marL="7620" marR="7620" marT="7620" marB="0" anchor="b">
                    <a:solidFill>
                      <a:srgbClr val="CCECFF"/>
                    </a:solidFill>
                  </a:tcPr>
                </a:tc>
                <a:tc>
                  <a:txBody>
                    <a:bodyPr/>
                    <a:lstStyle/>
                    <a:p>
                      <a:pPr algn="ctr" fontAlgn="ctr"/>
                      <a:r>
                        <a:rPr lang="ru-RU" sz="1400" b="1" i="0" u="none" strike="noStrike">
                          <a:solidFill>
                            <a:srgbClr val="000000"/>
                          </a:solidFill>
                          <a:latin typeface="Times New Roman"/>
                        </a:rPr>
                        <a:t>53 336 521,00</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49 450 330,95</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92,7</a:t>
                      </a:r>
                    </a:p>
                  </a:txBody>
                  <a:tcPr marL="7620" marR="7620" marT="7620" marB="0" anchor="ctr">
                    <a:solidFill>
                      <a:srgbClr val="CCECFF"/>
                    </a:solidFill>
                  </a:tcPr>
                </a:tc>
              </a:tr>
              <a:tr h="268919">
                <a:tc>
                  <a:txBody>
                    <a:bodyPr/>
                    <a:lstStyle/>
                    <a:p>
                      <a:pPr algn="ctr" fontAlgn="ctr"/>
                      <a:r>
                        <a:rPr lang="ru-RU" sz="1600" b="1" i="1" u="none" strike="noStrike">
                          <a:solidFill>
                            <a:srgbClr val="000000"/>
                          </a:solidFill>
                          <a:latin typeface="Times New Roman"/>
                        </a:rPr>
                        <a:t> </a:t>
                      </a:r>
                    </a:p>
                  </a:txBody>
                  <a:tcPr marL="7620" marR="7620" marT="7620" marB="0" anchor="ctr">
                    <a:solidFill>
                      <a:srgbClr val="CCECFF"/>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solidFill>
                      <a:srgbClr val="CCECFF"/>
                    </a:solidFill>
                  </a:tcPr>
                </a:tc>
                <a:tc>
                  <a:txBody>
                    <a:bodyPr/>
                    <a:lstStyle/>
                    <a:p>
                      <a:pPr algn="l" fontAlgn="b"/>
                      <a:r>
                        <a:rPr lang="ru-RU" sz="1400" b="0" i="1" u="none" strike="noStrike">
                          <a:solidFill>
                            <a:srgbClr val="000000"/>
                          </a:solidFill>
                          <a:latin typeface="Times New Roman"/>
                        </a:rPr>
                        <a:t> </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"Искусство"</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27 775 946,00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24 792 410,34</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89,3</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01 2</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"Наследие"</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23 313 808,00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22 673 957,61</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97,3</a:t>
                      </a:r>
                    </a:p>
                  </a:txBody>
                  <a:tcPr marL="7620" marR="7620" marT="7620" marB="0" anchor="ctr">
                    <a:solidFill>
                      <a:srgbClr val="CCECFF"/>
                    </a:solidFill>
                  </a:tcPr>
                </a:tc>
              </a:tr>
              <a:tr h="370840">
                <a:tc>
                  <a:txBody>
                    <a:bodyPr/>
                    <a:lstStyle/>
                    <a:p>
                      <a:pPr algn="ctr" fontAlgn="ctr"/>
                      <a:r>
                        <a:rPr lang="ru-RU" sz="1600" b="1" i="0" u="none" strike="noStrike">
                          <a:solidFill>
                            <a:srgbClr val="000000"/>
                          </a:solidFill>
                          <a:latin typeface="Times New Roman"/>
                        </a:rPr>
                        <a:t>01 3</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2 246 767,00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1 983 963,00</a:t>
                      </a:r>
                    </a:p>
                  </a:txBody>
                  <a:tcPr marL="7620" marR="7620" marT="7620" marB="0" anchor="ctr">
                    <a:solidFill>
                      <a:srgbClr val="CCECFF"/>
                    </a:solidFill>
                  </a:tcPr>
                </a:tc>
                <a:tc>
                  <a:txBody>
                    <a:bodyPr/>
                    <a:lstStyle/>
                    <a:p>
                      <a:pPr algn="ctr" fontAlgn="ctr"/>
                      <a:r>
                        <a:rPr lang="ru-RU" sz="1400" b="0" i="0" u="none" strike="noStrike" dirty="0">
                          <a:solidFill>
                            <a:srgbClr val="000000"/>
                          </a:solidFill>
                          <a:latin typeface="Times New Roman"/>
                        </a:rPr>
                        <a:t>88,3</a:t>
                      </a:r>
                    </a:p>
                  </a:txBody>
                  <a:tcPr marL="7620" marR="7620" marT="7620" marB="0" anchor="ctr">
                    <a:solidFill>
                      <a:srgbClr val="CCECFF"/>
                    </a:solidFill>
                  </a:tcP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Picture 1" descr="F:\Obmen\Безуглова\Инна\2222.jpg"/>
          <p:cNvPicPr>
            <a:picLocks noChangeAspect="1" noChangeArrowheads="1"/>
          </p:cNvPicPr>
          <p:nvPr/>
        </p:nvPicPr>
        <p:blipFill>
          <a:blip r:embed="rId3" cstate="print"/>
          <a:srcRect/>
          <a:stretch>
            <a:fillRect/>
          </a:stretch>
        </p:blipFill>
        <p:spPr bwMode="auto">
          <a:xfrm rot="1140000">
            <a:off x="6287981" y="4668042"/>
            <a:ext cx="2189646"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698f0668620d.jpg"/>
          <p:cNvPicPr>
            <a:picLocks noChangeAspect="1"/>
          </p:cNvPicPr>
          <p:nvPr/>
        </p:nvPicPr>
        <p:blipFill>
          <a:blip r:embed="rId2" cstate="print"/>
          <a:stretch>
            <a:fillRect/>
          </a:stretch>
        </p:blipFill>
        <p:spPr>
          <a:xfrm>
            <a:off x="3857620" y="5394960"/>
            <a:ext cx="1950720" cy="1463040"/>
          </a:xfrm>
          <a:prstGeom prst="rect">
            <a:avLst/>
          </a:prstGeom>
          <a:ln>
            <a:noFill/>
          </a:ln>
          <a:effectLst>
            <a:softEdge rad="112500"/>
          </a:effectLst>
        </p:spPr>
      </p:pic>
      <p:pic>
        <p:nvPicPr>
          <p:cNvPr id="7" name="Рисунок 6" descr="1JrYlD9Gn3o.jpg"/>
          <p:cNvPicPr>
            <a:picLocks noChangeAspect="1"/>
          </p:cNvPicPr>
          <p:nvPr/>
        </p:nvPicPr>
        <p:blipFill>
          <a:blip r:embed="rId3" cstate="print"/>
          <a:stretch>
            <a:fillRect/>
          </a:stretch>
        </p:blipFill>
        <p:spPr>
          <a:xfrm rot="600000">
            <a:off x="6996871" y="138855"/>
            <a:ext cx="1752600" cy="1752600"/>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400" dirty="0" smtClean="0">
                <a:solidFill>
                  <a:srgbClr val="7030A0"/>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400" dirty="0">
              <a:solidFill>
                <a:srgbClr val="7030A0"/>
              </a:solidFill>
            </a:endParaRPr>
          </a:p>
        </p:txBody>
      </p:sp>
      <p:graphicFrame>
        <p:nvGraphicFramePr>
          <p:cNvPr id="5" name="Содержимое 4"/>
          <p:cNvGraphicFramePr>
            <a:graphicFrameLocks noGrp="1"/>
          </p:cNvGraphicFramePr>
          <p:nvPr>
            <p:ph idx="1"/>
          </p:nvPr>
        </p:nvGraphicFramePr>
        <p:xfrm>
          <a:off x="304800" y="1554163"/>
          <a:ext cx="8686800" cy="3888105"/>
        </p:xfrm>
        <a:graphic>
          <a:graphicData uri="http://schemas.openxmlformats.org/drawingml/2006/table">
            <a:tbl>
              <a:tblPr firstRow="1" bandRow="1">
                <a:tableStyleId>{5C22544A-7EE6-4342-B048-85BDC9FD1C3A}</a:tableStyleId>
              </a:tblPr>
              <a:tblGrid>
                <a:gridCol w="1552556"/>
                <a:gridCol w="3429024"/>
                <a:gridCol w="1285884"/>
                <a:gridCol w="1214446"/>
                <a:gridCol w="1204890"/>
              </a:tblGrid>
              <a:tr h="417122">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tc>
              </a:tr>
              <a:tr h="706740">
                <a:tc>
                  <a:txBody>
                    <a:bodyPr/>
                    <a:lstStyle/>
                    <a:p>
                      <a:pPr algn="ctr" fontAlgn="ctr"/>
                      <a:r>
                        <a:rPr lang="ru-RU" sz="1600" b="1" i="0" u="none" strike="noStrike">
                          <a:solidFill>
                            <a:srgbClr val="000000"/>
                          </a:solidFill>
                          <a:latin typeface="Times New Roman"/>
                        </a:rPr>
                        <a:t>02</a:t>
                      </a:r>
                    </a:p>
                  </a:txBody>
                  <a:tcPr marL="7620" marR="7620" marT="7620" marB="0" anchor="ctr"/>
                </a:tc>
                <a:tc>
                  <a:txBody>
                    <a:bodyPr/>
                    <a:lstStyle/>
                    <a:p>
                      <a:pPr algn="l" fontAlgn="b"/>
                      <a:r>
                        <a:rPr lang="ru-RU" sz="1600" b="0" i="0" u="none" strike="noStrike" dirty="0">
                          <a:solidFill>
                            <a:srgbClr val="000000"/>
                          </a:solidFill>
                          <a:latin typeface="Times New Roman"/>
                        </a:rPr>
                        <a:t>Муниципальная программа "Социальная поддержка граждан в Льговском районе Курской области"</a:t>
                      </a:r>
                    </a:p>
                  </a:txBody>
                  <a:tcPr marL="7620" marR="7620" marT="7620" marB="0" anchor="b"/>
                </a:tc>
                <a:tc>
                  <a:txBody>
                    <a:bodyPr/>
                    <a:lstStyle/>
                    <a:p>
                      <a:pPr algn="ctr" fontAlgn="ctr"/>
                      <a:r>
                        <a:rPr lang="ru-RU" sz="1400" b="1" i="0" u="none" strike="noStrike" dirty="0">
                          <a:solidFill>
                            <a:srgbClr val="000000"/>
                          </a:solidFill>
                          <a:latin typeface="Times New Roman"/>
                        </a:rPr>
                        <a:t>34 975 493,00</a:t>
                      </a:r>
                    </a:p>
                  </a:txBody>
                  <a:tcPr marL="7620" marR="7620" marT="7620" marB="0" anchor="ctr"/>
                </a:tc>
                <a:tc>
                  <a:txBody>
                    <a:bodyPr/>
                    <a:lstStyle/>
                    <a:p>
                      <a:pPr algn="ctr" fontAlgn="ctr"/>
                      <a:r>
                        <a:rPr lang="ru-RU" sz="1400" b="1" i="0" u="none" strike="noStrike" dirty="0">
                          <a:solidFill>
                            <a:srgbClr val="000000"/>
                          </a:solidFill>
                          <a:latin typeface="Times New Roman"/>
                        </a:rPr>
                        <a:t>34 030 441,14</a:t>
                      </a:r>
                    </a:p>
                  </a:txBody>
                  <a:tcPr marL="7620" marR="7620" marT="7620" marB="0" anchor="ctr"/>
                </a:tc>
                <a:tc>
                  <a:txBody>
                    <a:bodyPr/>
                    <a:lstStyle/>
                    <a:p>
                      <a:pPr algn="ctr" fontAlgn="ctr"/>
                      <a:r>
                        <a:rPr lang="ru-RU" sz="1400" b="1" i="0" u="none" strike="noStrike">
                          <a:solidFill>
                            <a:srgbClr val="000000"/>
                          </a:solidFill>
                          <a:latin typeface="Times New Roman"/>
                        </a:rPr>
                        <a:t>97,3</a:t>
                      </a:r>
                    </a:p>
                  </a:txBody>
                  <a:tcPr marL="7620" marR="7620" marT="7620" marB="0" anchor="ctr"/>
                </a:tc>
              </a:tr>
              <a:tr h="199386">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dirty="0">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706740">
                <a:tc>
                  <a:txBody>
                    <a:bodyPr/>
                    <a:lstStyle/>
                    <a:p>
                      <a:pPr algn="ctr" fontAlgn="ctr"/>
                      <a:r>
                        <a:rPr lang="ru-RU" sz="1600" b="1" i="0" u="none" strike="noStrike">
                          <a:solidFill>
                            <a:srgbClr val="000000"/>
                          </a:solidFill>
                          <a:latin typeface="Times New Roman"/>
                        </a:rPr>
                        <a:t>02 1</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tc>
                <a:tc>
                  <a:txBody>
                    <a:bodyPr/>
                    <a:lstStyle/>
                    <a:p>
                      <a:pPr algn="ctr" fontAlgn="ctr"/>
                      <a:r>
                        <a:rPr lang="ru-RU" sz="1400" b="0" i="0" u="none" strike="noStrike">
                          <a:solidFill>
                            <a:srgbClr val="000000"/>
                          </a:solidFill>
                          <a:latin typeface="Times New Roman"/>
                        </a:rPr>
                        <a:t>1 911 865,00</a:t>
                      </a:r>
                    </a:p>
                  </a:txBody>
                  <a:tcPr marL="7620" marR="7620" marT="7620" marB="0" anchor="ctr"/>
                </a:tc>
                <a:tc>
                  <a:txBody>
                    <a:bodyPr/>
                    <a:lstStyle/>
                    <a:p>
                      <a:pPr algn="ctr" fontAlgn="ctr"/>
                      <a:r>
                        <a:rPr lang="ru-RU" sz="1400" b="0" i="0" u="none" strike="noStrike">
                          <a:solidFill>
                            <a:srgbClr val="000000"/>
                          </a:solidFill>
                          <a:latin typeface="Times New Roman"/>
                        </a:rPr>
                        <a:t>1 909 775,75</a:t>
                      </a:r>
                    </a:p>
                  </a:txBody>
                  <a:tcPr marL="7620" marR="7620" marT="7620" marB="0" anchor="ctr"/>
                </a:tc>
                <a:tc>
                  <a:txBody>
                    <a:bodyPr/>
                    <a:lstStyle/>
                    <a:p>
                      <a:pPr algn="ctr" fontAlgn="ctr"/>
                      <a:r>
                        <a:rPr lang="ru-RU" sz="1400" b="0" i="0" u="none" strike="noStrike">
                          <a:solidFill>
                            <a:srgbClr val="000000"/>
                          </a:solidFill>
                          <a:latin typeface="Times New Roman"/>
                        </a:rPr>
                        <a:t>99,9</a:t>
                      </a:r>
                    </a:p>
                  </a:txBody>
                  <a:tcPr marL="7620" marR="7620" marT="7620" marB="0" anchor="ctr"/>
                </a:tc>
              </a:tr>
              <a:tr h="706740">
                <a:tc>
                  <a:txBody>
                    <a:bodyPr/>
                    <a:lstStyle/>
                    <a:p>
                      <a:pPr algn="ctr" fontAlgn="ctr"/>
                      <a:r>
                        <a:rPr lang="ru-RU" sz="1600" b="1" i="0" u="none" strike="noStrike">
                          <a:solidFill>
                            <a:srgbClr val="000000"/>
                          </a:solidFill>
                          <a:latin typeface="Times New Roman"/>
                        </a:rPr>
                        <a:t>02 2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мер социальной поддержки отдельных категорий граждан"</a:t>
                      </a:r>
                    </a:p>
                  </a:txBody>
                  <a:tcPr marL="7620" marR="7620" marT="7620" marB="0" anchor="b"/>
                </a:tc>
                <a:tc>
                  <a:txBody>
                    <a:bodyPr/>
                    <a:lstStyle/>
                    <a:p>
                      <a:pPr algn="ctr" fontAlgn="ctr"/>
                      <a:r>
                        <a:rPr lang="ru-RU" sz="1400" b="0" i="0" u="none" strike="noStrike">
                          <a:solidFill>
                            <a:srgbClr val="000000"/>
                          </a:solidFill>
                          <a:latin typeface="Times New Roman"/>
                        </a:rPr>
                        <a:t>20 103 709,00</a:t>
                      </a:r>
                    </a:p>
                  </a:txBody>
                  <a:tcPr marL="7620" marR="7620" marT="7620" marB="0" anchor="ctr"/>
                </a:tc>
                <a:tc>
                  <a:txBody>
                    <a:bodyPr/>
                    <a:lstStyle/>
                    <a:p>
                      <a:pPr algn="ctr" fontAlgn="ctr"/>
                      <a:r>
                        <a:rPr lang="ru-RU" sz="1400" b="0" i="0" u="none" strike="noStrike">
                          <a:solidFill>
                            <a:srgbClr val="000000"/>
                          </a:solidFill>
                          <a:latin typeface="Times New Roman"/>
                        </a:rPr>
                        <a:t>19 420 109,53</a:t>
                      </a:r>
                    </a:p>
                  </a:txBody>
                  <a:tcPr marL="7620" marR="7620" marT="7620" marB="0" anchor="ctr"/>
                </a:tc>
                <a:tc>
                  <a:txBody>
                    <a:bodyPr/>
                    <a:lstStyle/>
                    <a:p>
                      <a:pPr algn="ctr" fontAlgn="ctr"/>
                      <a:r>
                        <a:rPr lang="ru-RU" sz="1400" b="0" i="0" u="none" strike="noStrike">
                          <a:solidFill>
                            <a:srgbClr val="000000"/>
                          </a:solidFill>
                          <a:latin typeface="Times New Roman"/>
                        </a:rPr>
                        <a:t>96,6</a:t>
                      </a:r>
                    </a:p>
                  </a:txBody>
                  <a:tcPr marL="7620" marR="7620" marT="7620" marB="0" anchor="ctr"/>
                </a:tc>
              </a:tr>
              <a:tr h="939891">
                <a:tc>
                  <a:txBody>
                    <a:bodyPr/>
                    <a:lstStyle/>
                    <a:p>
                      <a:pPr algn="ctr" fontAlgn="ctr"/>
                      <a:r>
                        <a:rPr lang="ru-RU" sz="1600" b="1" i="0" u="none" strike="noStrike">
                          <a:solidFill>
                            <a:srgbClr val="000000"/>
                          </a:solidFill>
                          <a:latin typeface="Times New Roman"/>
                        </a:rPr>
                        <a:t>02 3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"Улучшение демографической ситуации, совершенствование социальной поддержки семьи и детей"</a:t>
                      </a:r>
                    </a:p>
                  </a:txBody>
                  <a:tcPr marL="7620" marR="7620" marT="7620" marB="0" anchor="b"/>
                </a:tc>
                <a:tc>
                  <a:txBody>
                    <a:bodyPr/>
                    <a:lstStyle/>
                    <a:p>
                      <a:pPr algn="ctr" fontAlgn="ctr"/>
                      <a:r>
                        <a:rPr lang="ru-RU" sz="1400" b="0" i="0" u="none" strike="noStrike">
                          <a:solidFill>
                            <a:srgbClr val="000000"/>
                          </a:solidFill>
                          <a:latin typeface="Times New Roman"/>
                        </a:rPr>
                        <a:t>12 959 919,00</a:t>
                      </a:r>
                    </a:p>
                  </a:txBody>
                  <a:tcPr marL="7620" marR="7620" marT="7620" marB="0" anchor="ctr"/>
                </a:tc>
                <a:tc>
                  <a:txBody>
                    <a:bodyPr/>
                    <a:lstStyle/>
                    <a:p>
                      <a:pPr algn="ctr" fontAlgn="ctr"/>
                      <a:r>
                        <a:rPr lang="ru-RU" sz="1400" b="0" i="0" u="none" strike="noStrike">
                          <a:solidFill>
                            <a:srgbClr val="000000"/>
                          </a:solidFill>
                          <a:latin typeface="Times New Roman"/>
                        </a:rPr>
                        <a:t>12 700 555,86</a:t>
                      </a:r>
                    </a:p>
                  </a:txBody>
                  <a:tcPr marL="7620" marR="7620" marT="7620" marB="0" anchor="ctr"/>
                </a:tc>
                <a:tc>
                  <a:txBody>
                    <a:bodyPr/>
                    <a:lstStyle/>
                    <a:p>
                      <a:pPr algn="ctr" fontAlgn="ctr"/>
                      <a:r>
                        <a:rPr lang="ru-RU" sz="1400" b="0" i="0" u="none" strike="noStrike" dirty="0">
                          <a:solidFill>
                            <a:srgbClr val="000000"/>
                          </a:solidFill>
                          <a:latin typeface="Times New Roman"/>
                        </a:rPr>
                        <a:t>98,0</a:t>
                      </a:r>
                    </a:p>
                  </a:txBody>
                  <a:tcPr marL="7620" marR="7620" marT="7620" marB="0" anchor="ctr"/>
                </a:tc>
              </a:tr>
            </a:tbl>
          </a:graphicData>
        </a:graphic>
      </p:graphicFrame>
      <p:pic>
        <p:nvPicPr>
          <p:cNvPr id="6" name="Picture 1" descr="F:\Obmen\Безуглова\Последние фото\639_57d67235528dd.jpg"/>
          <p:cNvPicPr>
            <a:picLocks noChangeAspect="1" noChangeArrowheads="1"/>
          </p:cNvPicPr>
          <p:nvPr/>
        </p:nvPicPr>
        <p:blipFill>
          <a:blip r:embed="rId4" cstate="print"/>
          <a:srcRect/>
          <a:stretch>
            <a:fillRect/>
          </a:stretch>
        </p:blipFill>
        <p:spPr bwMode="auto">
          <a:xfrm>
            <a:off x="6429388" y="5429264"/>
            <a:ext cx="2409582" cy="1173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F:\Obmen\Безуглова\Инна НОВЫЕ\7-(page-picture-large).jpg"/>
          <p:cNvPicPr>
            <a:picLocks noChangeAspect="1" noChangeArrowheads="1"/>
          </p:cNvPicPr>
          <p:nvPr/>
        </p:nvPicPr>
        <p:blipFill>
          <a:blip r:embed="rId5" cstate="print"/>
          <a:srcRect/>
          <a:stretch>
            <a:fillRect/>
          </a:stretch>
        </p:blipFill>
        <p:spPr bwMode="auto">
          <a:xfrm>
            <a:off x="785786" y="5429264"/>
            <a:ext cx="2571768" cy="1269353"/>
          </a:xfrm>
          <a:prstGeom prst="rect">
            <a:avLst/>
          </a:prstGeom>
          <a:ln>
            <a:noFill/>
          </a:ln>
          <a:effectLst>
            <a:softEdge rad="112500"/>
          </a:effectLst>
        </p:spPr>
      </p:pic>
      <p:sp>
        <p:nvSpPr>
          <p:cNvPr id="11" name="Прямоугольник 10"/>
          <p:cNvSpPr/>
          <p:nvPr/>
        </p:nvSpPr>
        <p:spPr>
          <a:xfrm>
            <a:off x="8537745"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Documents and Settings\Bezuglova_I\Рабочий стол\Картинка\88.gif"/>
          <p:cNvPicPr>
            <a:picLocks noChangeAspect="1" noChangeArrowheads="1"/>
          </p:cNvPicPr>
          <p:nvPr/>
        </p:nvPicPr>
        <p:blipFill>
          <a:blip r:embed="rId2" cstate="print"/>
          <a:srcRect/>
          <a:stretch>
            <a:fillRect/>
          </a:stretch>
        </p:blipFill>
        <p:spPr bwMode="auto">
          <a:xfrm>
            <a:off x="0" y="0"/>
            <a:ext cx="1524934" cy="1299018"/>
          </a:xfrm>
          <a:prstGeom prst="rect">
            <a:avLst/>
          </a:prstGeom>
          <a:noFill/>
        </p:spPr>
      </p:pic>
      <p:sp>
        <p:nvSpPr>
          <p:cNvPr id="2" name="Заголовок 1"/>
          <p:cNvSpPr>
            <a:spLocks noGrp="1"/>
          </p:cNvSpPr>
          <p:nvPr>
            <p:ph type="title"/>
          </p:nvPr>
        </p:nvSpPr>
        <p:spPr/>
        <p:txBody>
          <a:bodyPr>
            <a:noAutofit/>
          </a:bodyPr>
          <a:lstStyle/>
          <a:p>
            <a:pPr algn="ctr"/>
            <a:r>
              <a:rPr lang="ru-RU" sz="24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24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24919" cy="3489322"/>
        </p:xfrm>
        <a:graphic>
          <a:graphicData uri="http://schemas.openxmlformats.org/drawingml/2006/table">
            <a:tbl>
              <a:tblPr firstRow="1" bandRow="1">
                <a:tableStyleId>{5C22544A-7EE6-4342-B048-85BDC9FD1C3A}</a:tableStyleId>
              </a:tblPr>
              <a:tblGrid>
                <a:gridCol w="1541496"/>
                <a:gridCol w="3546455"/>
                <a:gridCol w="1276724"/>
                <a:gridCol w="1260111"/>
                <a:gridCol w="1000133"/>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r>
              <a:tr h="370840">
                <a:tc>
                  <a:txBody>
                    <a:bodyPr/>
                    <a:lstStyle/>
                    <a:p>
                      <a:pPr algn="ctr" fontAlgn="ctr"/>
                      <a:r>
                        <a:rPr lang="ru-RU" sz="1600" b="1" i="0" u="none" strike="noStrike">
                          <a:solidFill>
                            <a:srgbClr val="000000"/>
                          </a:solidFill>
                          <a:latin typeface="Times New Roman"/>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dirty="0">
                          <a:solidFill>
                            <a:srgbClr val="000000"/>
                          </a:solidFill>
                          <a:latin typeface="Times New Roman"/>
                        </a:rPr>
                        <a:t>337 403 519,56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dirty="0">
                          <a:solidFill>
                            <a:srgbClr val="000000"/>
                          </a:solidFill>
                          <a:latin typeface="Times New Roman"/>
                        </a:rPr>
                        <a:t>330 127 142,66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97,8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59087">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70840">
                <a:tc>
                  <a:txBody>
                    <a:bodyPr/>
                    <a:lstStyle/>
                    <a:p>
                      <a:pPr algn="ctr" fontAlgn="ctr"/>
                      <a:r>
                        <a:rPr lang="ru-RU" sz="1600" b="1" i="0" u="none" strike="noStrike">
                          <a:solidFill>
                            <a:srgbClr val="000000"/>
                          </a:solidFill>
                          <a:latin typeface="Times New Roman"/>
                        </a:rPr>
                        <a:t>03 1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1 653 460,06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1 338 223,80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80,9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дошкольного и общего образования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328 950 813,50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322 560 200,77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98,1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дополнительного образования и системы воспитания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6 799 246,00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6 228 718,09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dirty="0">
                          <a:solidFill>
                            <a:srgbClr val="000000"/>
                          </a:solidFill>
                          <a:latin typeface="Times New Roman"/>
                        </a:rPr>
                        <a:t>91,6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bl>
          </a:graphicData>
        </a:graphic>
      </p:graphicFrame>
      <p:pic>
        <p:nvPicPr>
          <p:cNvPr id="5" name="Рисунок 4" descr="bibblio.jpg"/>
          <p:cNvPicPr>
            <a:picLocks noChangeAspect="1"/>
          </p:cNvPicPr>
          <p:nvPr/>
        </p:nvPicPr>
        <p:blipFill>
          <a:blip r:embed="rId3" cstate="print"/>
          <a:srcRect/>
          <a:stretch>
            <a:fillRect/>
          </a:stretch>
        </p:blipFill>
        <p:spPr bwMode="auto">
          <a:xfrm>
            <a:off x="1142976" y="5143512"/>
            <a:ext cx="2286000" cy="1535112"/>
          </a:xfrm>
          <a:prstGeom prst="rect">
            <a:avLst/>
          </a:prstGeom>
          <a:solidFill>
            <a:schemeClr val="tx1">
              <a:lumMod val="85000"/>
            </a:schemeClr>
          </a:solidFill>
          <a:ln w="9525">
            <a:noFill/>
            <a:miter lim="800000"/>
            <a:headEnd/>
            <a:tailEnd/>
          </a:ln>
        </p:spPr>
      </p:pic>
      <p:sp>
        <p:nvSpPr>
          <p:cNvPr id="6" name="Прямоугольник 5"/>
          <p:cNvSpPr/>
          <p:nvPr/>
        </p:nvSpPr>
        <p:spPr>
          <a:xfrm>
            <a:off x="8361004"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Рисунок 7" descr="52301691-c4a9-b39e-c4a9-b3911e622765.photo.0.jpg"/>
          <p:cNvPicPr>
            <a:picLocks noChangeAspect="1"/>
          </p:cNvPicPr>
          <p:nvPr/>
        </p:nvPicPr>
        <p:blipFill>
          <a:blip r:embed="rId4" cstate="print"/>
          <a:stretch>
            <a:fillRect/>
          </a:stretch>
        </p:blipFill>
        <p:spPr>
          <a:xfrm>
            <a:off x="5643570" y="4766750"/>
            <a:ext cx="1706402" cy="2091250"/>
          </a:xfrm>
          <a:prstGeom prst="rect">
            <a:avLst/>
          </a:prstGeom>
          <a:ln>
            <a:noFill/>
          </a:ln>
          <a:effectLst>
            <a:softEdge rad="112500"/>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srcRect/>
          <a:stretch>
            <a:fillRect/>
          </a:stretch>
        </p:blipFill>
        <p:spPr bwMode="auto">
          <a:xfrm>
            <a:off x="142844" y="0"/>
            <a:ext cx="3231562" cy="185736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071934" y="0"/>
            <a:ext cx="4071966" cy="1950019"/>
          </a:xfrm>
          <a:prstGeom prst="rect">
            <a:avLst/>
          </a:prstGeom>
          <a:noFill/>
          <a:ln w="9525">
            <a:noFill/>
            <a:miter lim="800000"/>
            <a:headEnd/>
            <a:tailEnd/>
          </a:ln>
          <a:effectLst/>
        </p:spPr>
      </p:pic>
      <p:sp>
        <p:nvSpPr>
          <p:cNvPr id="2" name="Заголовок 1"/>
          <p:cNvSpPr>
            <a:spLocks noGrp="1"/>
          </p:cNvSpPr>
          <p:nvPr>
            <p:ph type="title"/>
          </p:nvPr>
        </p:nvSpPr>
        <p:spPr/>
        <p:txBody>
          <a:bodyPr>
            <a:noAutofit/>
          </a:bodyPr>
          <a:lstStyle/>
          <a:p>
            <a:pPr algn="ctr"/>
            <a:r>
              <a:rPr lang="ru-RU" sz="2000" dirty="0" smtClean="0">
                <a:solidFill>
                  <a:srgbClr val="002060"/>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a:t>
            </a:r>
            <a:endParaRPr lang="ru-RU" sz="2000" dirty="0">
              <a:solidFill>
                <a:srgbClr val="002060"/>
              </a:solidFill>
            </a:endParaRPr>
          </a:p>
        </p:txBody>
      </p:sp>
      <p:graphicFrame>
        <p:nvGraphicFramePr>
          <p:cNvPr id="4" name="Содержимое 3"/>
          <p:cNvGraphicFramePr>
            <a:graphicFrameLocks noGrp="1"/>
          </p:cNvGraphicFramePr>
          <p:nvPr>
            <p:ph idx="1"/>
          </p:nvPr>
        </p:nvGraphicFramePr>
        <p:xfrm>
          <a:off x="214282" y="1571612"/>
          <a:ext cx="8686800" cy="3429024"/>
        </p:xfrm>
        <a:graphic>
          <a:graphicData uri="http://schemas.openxmlformats.org/drawingml/2006/table">
            <a:tbl>
              <a:tblPr firstRow="1" bandRow="1">
                <a:tableStyleId>{7DF18680-E054-41AD-8BC1-D1AEF772440D}</a:tableStyleId>
              </a:tblPr>
              <a:tblGrid>
                <a:gridCol w="1623994"/>
                <a:gridCol w="3571900"/>
                <a:gridCol w="1285884"/>
                <a:gridCol w="1162088"/>
                <a:gridCol w="1042934"/>
              </a:tblGrid>
              <a:tr h="554183">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Плановое назначение</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Исполнено</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 исполнения</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94617">
                <a:tc>
                  <a:txBody>
                    <a:bodyPr/>
                    <a:lstStyle/>
                    <a:p>
                      <a:pPr algn="ctr" fontAlgn="ctr"/>
                      <a:r>
                        <a:rPr lang="ru-RU" sz="1600" b="1" i="0" u="none" strike="noStrike">
                          <a:solidFill>
                            <a:srgbClr val="000000"/>
                          </a:solidFill>
                          <a:latin typeface="Times New Roman"/>
                        </a:rPr>
                        <a:t>07</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dirty="0">
                          <a:solidFill>
                            <a:srgbClr val="000000"/>
                          </a:solidFill>
                          <a:latin typeface="Times New Roman"/>
                        </a:rPr>
                        <a:t>25 361 468,56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24 623 326,70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97,1</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8756">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1" u="none" strike="noStrike" dirty="0">
                          <a:solidFill>
                            <a:srgbClr val="000000"/>
                          </a:solidFill>
                          <a:latin typeface="Times New Roman"/>
                        </a:rPr>
                        <a:t>из них:</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01468">
                <a:tc>
                  <a:txBody>
                    <a:bodyPr/>
                    <a:lstStyle/>
                    <a:p>
                      <a:pPr algn="ctr" fontAlgn="ctr"/>
                      <a:r>
                        <a:rPr lang="ru-RU" sz="1600" b="1" i="0" u="none" strike="noStrike" dirty="0">
                          <a:solidFill>
                            <a:srgbClr val="000000"/>
                          </a:solidFill>
                          <a:latin typeface="Times New Roman"/>
                        </a:rPr>
                        <a:t>07 2</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Подпрограмма  "Создание условий для обеспечения доступным и комфортным жильем граждан в Льговском районе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25 361 468,56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24 623 326,70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dirty="0">
                          <a:solidFill>
                            <a:srgbClr val="000000"/>
                          </a:solidFill>
                          <a:latin typeface="Times New Roman"/>
                        </a:rPr>
                        <a:t>97,1</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8361004"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
        <p:nvSpPr>
          <p:cNvPr id="1026" name="AutoShape 2" descr="http://www.krassever.ru/upload/resize_cache/iblock/911/800_600_1/krzvsebklvzivcbw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spartakiada.jpg"/>
          <p:cNvPicPr>
            <a:picLocks noChangeAspect="1"/>
          </p:cNvPicPr>
          <p:nvPr/>
        </p:nvPicPr>
        <p:blipFill>
          <a:blip r:embed="rId2" cstate="print"/>
          <a:stretch>
            <a:fillRect/>
          </a:stretch>
        </p:blipFill>
        <p:spPr>
          <a:xfrm>
            <a:off x="6715140" y="5529756"/>
            <a:ext cx="1731804" cy="1328244"/>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rgbClr val="FF0066"/>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2000" dirty="0">
              <a:solidFill>
                <a:srgbClr val="FF0066"/>
              </a:solidFill>
            </a:endParaRPr>
          </a:p>
        </p:txBody>
      </p:sp>
      <p:graphicFrame>
        <p:nvGraphicFramePr>
          <p:cNvPr id="4" name="Содержимое 3"/>
          <p:cNvGraphicFramePr>
            <a:graphicFrameLocks noGrp="1"/>
          </p:cNvGraphicFramePr>
          <p:nvPr>
            <p:ph idx="1"/>
          </p:nvPr>
        </p:nvGraphicFramePr>
        <p:xfrm>
          <a:off x="285720" y="1714488"/>
          <a:ext cx="8686800" cy="4088755"/>
        </p:xfrm>
        <a:graphic>
          <a:graphicData uri="http://schemas.openxmlformats.org/drawingml/2006/table">
            <a:tbl>
              <a:tblPr firstRow="1" bandRow="1">
                <a:tableStyleId>{5C22544A-7EE6-4342-B048-85BDC9FD1C3A}</a:tableStyleId>
              </a:tblPr>
              <a:tblGrid>
                <a:gridCol w="1552556"/>
                <a:gridCol w="3643338"/>
                <a:gridCol w="1214446"/>
                <a:gridCol w="1143008"/>
                <a:gridCol w="1133452"/>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a:solidFill>
                            <a:srgbClr val="000000"/>
                          </a:solidFill>
                          <a:latin typeface="Times New Roman"/>
                        </a:rPr>
                        <a:t>Исполнено</a:t>
                      </a:r>
                    </a:p>
                  </a:txBody>
                  <a:tcPr marL="9525" marR="9525" marT="9525" marB="0" anchor="ctr"/>
                </a:tc>
                <a:tc>
                  <a:txBody>
                    <a:bodyPr/>
                    <a:lstStyle/>
                    <a:p>
                      <a:pPr algn="ctr" fontAlgn="ctr"/>
                      <a:r>
                        <a:rPr lang="ru-RU" sz="1400" b="1" i="0" u="none" strike="noStrike">
                          <a:solidFill>
                            <a:srgbClr val="000000"/>
                          </a:solidFill>
                          <a:latin typeface="Times New Roman"/>
                        </a:rPr>
                        <a:t>% исполнения</a:t>
                      </a:r>
                    </a:p>
                  </a:txBody>
                  <a:tcPr marL="9525" marR="9525" marT="9525" marB="0" anchor="ctr"/>
                </a:tc>
              </a:tr>
              <a:tr h="370840">
                <a:tc>
                  <a:txBody>
                    <a:bodyPr/>
                    <a:lstStyle/>
                    <a:p>
                      <a:pPr algn="ctr" fontAlgn="ctr"/>
                      <a:r>
                        <a:rPr lang="ru-RU" sz="1600" b="1" i="0" u="none" strike="noStrike">
                          <a:solidFill>
                            <a:srgbClr val="000000"/>
                          </a:solidFill>
                          <a:latin typeface="Times New Roman"/>
                        </a:rPr>
                        <a:t>08</a:t>
                      </a:r>
                    </a:p>
                  </a:txBody>
                  <a:tcPr marL="7620" marR="7620" marT="7620" marB="0" anchor="ctr"/>
                </a:tc>
                <a:tc>
                  <a:txBody>
                    <a:bodyPr/>
                    <a:lstStyle/>
                    <a:p>
                      <a:pPr algn="l" fontAlgn="b"/>
                      <a:r>
                        <a:rPr lang="ru-RU" sz="1600" b="0" i="0" u="none" strike="noStrike">
                          <a:solidFill>
                            <a:srgbClr val="000000"/>
                          </a:solidFill>
                          <a:latin typeface="Times New Roman"/>
                        </a:rPr>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tc>
                <a:tc>
                  <a:txBody>
                    <a:bodyPr/>
                    <a:lstStyle/>
                    <a:p>
                      <a:pPr algn="ctr" fontAlgn="ctr"/>
                      <a:r>
                        <a:rPr lang="ru-RU" sz="1400" b="1" i="0" u="none" strike="noStrike" dirty="0">
                          <a:solidFill>
                            <a:srgbClr val="000000"/>
                          </a:solidFill>
                          <a:latin typeface="Times New Roman"/>
                        </a:rPr>
                        <a:t>3 439 693,00</a:t>
                      </a:r>
                    </a:p>
                  </a:txBody>
                  <a:tcPr marL="7620" marR="7620" marT="7620" marB="0" anchor="ctr"/>
                </a:tc>
                <a:tc>
                  <a:txBody>
                    <a:bodyPr/>
                    <a:lstStyle/>
                    <a:p>
                      <a:pPr algn="ctr" fontAlgn="ctr"/>
                      <a:r>
                        <a:rPr lang="ru-RU" sz="1400" b="1" i="0" u="none" strike="noStrike">
                          <a:solidFill>
                            <a:srgbClr val="000000"/>
                          </a:solidFill>
                          <a:latin typeface="Times New Roman"/>
                        </a:rPr>
                        <a:t>3 314 376,64</a:t>
                      </a:r>
                    </a:p>
                  </a:txBody>
                  <a:tcPr marL="7620" marR="7620" marT="7620" marB="0" anchor="ctr"/>
                </a:tc>
                <a:tc>
                  <a:txBody>
                    <a:bodyPr/>
                    <a:lstStyle/>
                    <a:p>
                      <a:pPr algn="ctr" fontAlgn="ctr"/>
                      <a:r>
                        <a:rPr lang="ru-RU" sz="1400" b="1" i="0" u="none" strike="noStrike">
                          <a:solidFill>
                            <a:srgbClr val="000000"/>
                          </a:solidFill>
                          <a:latin typeface="Times New Roman"/>
                        </a:rPr>
                        <a:t>96,4</a:t>
                      </a:r>
                    </a:p>
                  </a:txBody>
                  <a:tcPr marL="7620" marR="7620" marT="7620" marB="0" anchor="ctr"/>
                </a:tc>
              </a:tr>
              <a:tr h="370840">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l" fontAlgn="b"/>
                      <a:r>
                        <a:rPr lang="ru-RU" sz="1400" b="0" i="1" u="none" strike="noStrike">
                          <a:solidFill>
                            <a:srgbClr val="000000"/>
                          </a:solidFill>
                          <a:latin typeface="Times New Roman"/>
                        </a:rPr>
                        <a:t> </a:t>
                      </a:r>
                    </a:p>
                  </a:txBody>
                  <a:tcPr marL="7620" marR="7620" marT="7620" marB="0" anchor="b"/>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08 2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"Повышение эффективности реализации молодежной политики"</a:t>
                      </a:r>
                    </a:p>
                  </a:txBody>
                  <a:tcPr marL="7620" marR="7620" marT="7620" marB="0" anchor="b"/>
                </a:tc>
                <a:tc>
                  <a:txBody>
                    <a:bodyPr/>
                    <a:lstStyle/>
                    <a:p>
                      <a:pPr algn="ctr" fontAlgn="ctr"/>
                      <a:r>
                        <a:rPr lang="ru-RU" sz="1400" b="0" i="0" u="none" strike="noStrike">
                          <a:solidFill>
                            <a:srgbClr val="000000"/>
                          </a:solidFill>
                          <a:latin typeface="Times New Roman"/>
                        </a:rPr>
                        <a:t>137 000,00</a:t>
                      </a:r>
                    </a:p>
                  </a:txBody>
                  <a:tcPr marL="7620" marR="7620" marT="7620" marB="0" anchor="ctr"/>
                </a:tc>
                <a:tc>
                  <a:txBody>
                    <a:bodyPr/>
                    <a:lstStyle/>
                    <a:p>
                      <a:pPr algn="ctr" fontAlgn="ctr"/>
                      <a:r>
                        <a:rPr lang="ru-RU" sz="1400" b="0" i="0" u="none" strike="noStrike">
                          <a:solidFill>
                            <a:srgbClr val="000000"/>
                          </a:solidFill>
                          <a:latin typeface="Times New Roman"/>
                        </a:rPr>
                        <a:t>109 060,00</a:t>
                      </a:r>
                    </a:p>
                  </a:txBody>
                  <a:tcPr marL="7620" marR="7620" marT="7620" marB="0" anchor="ctr"/>
                </a:tc>
                <a:tc>
                  <a:txBody>
                    <a:bodyPr/>
                    <a:lstStyle/>
                    <a:p>
                      <a:pPr algn="ctr" fontAlgn="ctr"/>
                      <a:r>
                        <a:rPr lang="ru-RU" sz="1400" b="0" i="0" u="none" strike="noStrike">
                          <a:solidFill>
                            <a:srgbClr val="000000"/>
                          </a:solidFill>
                          <a:latin typeface="Times New Roman"/>
                        </a:rPr>
                        <a:t>79,6</a:t>
                      </a:r>
                    </a:p>
                  </a:txBody>
                  <a:tcPr marL="7620" marR="7620" marT="7620" marB="0" anchor="ctr"/>
                </a:tc>
              </a:tr>
              <a:tr h="370840">
                <a:tc>
                  <a:txBody>
                    <a:bodyPr/>
                    <a:lstStyle/>
                    <a:p>
                      <a:pPr algn="ctr" fontAlgn="ctr"/>
                      <a:r>
                        <a:rPr lang="ru-RU" sz="1600" b="1" i="0" u="none" strike="noStrike">
                          <a:solidFill>
                            <a:srgbClr val="000000"/>
                          </a:solidFill>
                          <a:latin typeface="Times New Roman"/>
                        </a:rPr>
                        <a:t>08 3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"Реализация муниципальной политики в сфере физической культуры и спорта"</a:t>
                      </a:r>
                    </a:p>
                  </a:txBody>
                  <a:tcPr marL="7620" marR="7620" marT="7620" marB="0" anchor="b"/>
                </a:tc>
                <a:tc>
                  <a:txBody>
                    <a:bodyPr/>
                    <a:lstStyle/>
                    <a:p>
                      <a:pPr algn="ctr" fontAlgn="ctr"/>
                      <a:r>
                        <a:rPr lang="ru-RU" sz="1400" b="0" i="0" u="none" strike="noStrike">
                          <a:solidFill>
                            <a:srgbClr val="000000"/>
                          </a:solidFill>
                          <a:latin typeface="Times New Roman"/>
                        </a:rPr>
                        <a:t>350 000,00</a:t>
                      </a:r>
                    </a:p>
                  </a:txBody>
                  <a:tcPr marL="7620" marR="7620" marT="7620" marB="0" anchor="ctr"/>
                </a:tc>
                <a:tc>
                  <a:txBody>
                    <a:bodyPr/>
                    <a:lstStyle/>
                    <a:p>
                      <a:pPr algn="ctr" fontAlgn="ctr"/>
                      <a:r>
                        <a:rPr lang="ru-RU" sz="1400" b="0" i="0" u="none" strike="noStrike">
                          <a:solidFill>
                            <a:srgbClr val="000000"/>
                          </a:solidFill>
                          <a:latin typeface="Times New Roman"/>
                        </a:rPr>
                        <a:t>350 000,00</a:t>
                      </a:r>
                    </a:p>
                  </a:txBody>
                  <a:tcPr marL="7620" marR="7620" marT="7620" marB="0" anchor="ctr"/>
                </a:tc>
                <a:tc>
                  <a:txBody>
                    <a:bodyPr/>
                    <a:lstStyle/>
                    <a:p>
                      <a:pPr algn="ctr" fontAlgn="ctr"/>
                      <a:r>
                        <a:rPr lang="ru-RU" sz="1400" b="0" i="0" u="none" strike="noStrike">
                          <a:solidFill>
                            <a:srgbClr val="000000"/>
                          </a:solidFill>
                          <a:latin typeface="Times New Roman"/>
                        </a:rPr>
                        <a:t>100,0</a:t>
                      </a:r>
                    </a:p>
                  </a:txBody>
                  <a:tcPr marL="7620" marR="7620" marT="7620" marB="0" anchor="ctr"/>
                </a:tc>
              </a:tr>
              <a:tr h="370840">
                <a:tc>
                  <a:txBody>
                    <a:bodyPr/>
                    <a:lstStyle/>
                    <a:p>
                      <a:pPr algn="ctr" fontAlgn="ctr"/>
                      <a:r>
                        <a:rPr lang="ru-RU" sz="1600" b="1" i="0" u="none" strike="noStrike">
                          <a:solidFill>
                            <a:srgbClr val="000000"/>
                          </a:solidFill>
                          <a:latin typeface="Times New Roman"/>
                        </a:rPr>
                        <a:t>08 4</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"Оздоровление и отдых детей"</a:t>
                      </a:r>
                    </a:p>
                  </a:txBody>
                  <a:tcPr marL="7620" marR="7620" marT="7620" marB="0" anchor="b"/>
                </a:tc>
                <a:tc>
                  <a:txBody>
                    <a:bodyPr/>
                    <a:lstStyle/>
                    <a:p>
                      <a:pPr algn="ctr" fontAlgn="ctr"/>
                      <a:r>
                        <a:rPr lang="ru-RU" sz="1400" b="0" i="0" u="none" strike="noStrike">
                          <a:solidFill>
                            <a:srgbClr val="000000"/>
                          </a:solidFill>
                          <a:latin typeface="Times New Roman"/>
                        </a:rPr>
                        <a:t>2 952 693,00</a:t>
                      </a:r>
                    </a:p>
                  </a:txBody>
                  <a:tcPr marL="7620" marR="7620" marT="7620" marB="0" anchor="ctr"/>
                </a:tc>
                <a:tc>
                  <a:txBody>
                    <a:bodyPr/>
                    <a:lstStyle/>
                    <a:p>
                      <a:pPr algn="ctr" fontAlgn="ctr"/>
                      <a:r>
                        <a:rPr lang="ru-RU" sz="1400" b="0" i="0" u="none" strike="noStrike">
                          <a:solidFill>
                            <a:srgbClr val="000000"/>
                          </a:solidFill>
                          <a:latin typeface="Times New Roman"/>
                        </a:rPr>
                        <a:t>2 855 316,64</a:t>
                      </a:r>
                    </a:p>
                  </a:txBody>
                  <a:tcPr marL="7620" marR="7620" marT="7620" marB="0" anchor="ctr"/>
                </a:tc>
                <a:tc>
                  <a:txBody>
                    <a:bodyPr/>
                    <a:lstStyle/>
                    <a:p>
                      <a:pPr algn="ctr" fontAlgn="ctr"/>
                      <a:r>
                        <a:rPr lang="ru-RU" sz="1400" b="0" i="0" u="none" strike="noStrike" dirty="0">
                          <a:solidFill>
                            <a:srgbClr val="000000"/>
                          </a:solidFill>
                          <a:latin typeface="Times New Roman"/>
                        </a:rPr>
                        <a:t>96,7</a:t>
                      </a:r>
                    </a:p>
                  </a:txBody>
                  <a:tcPr marL="7620" marR="7620" marT="7620" marB="0" anchor="ct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Рисунок 6" descr="015707.1.jpg"/>
          <p:cNvPicPr>
            <a:picLocks noChangeAspect="1"/>
          </p:cNvPicPr>
          <p:nvPr/>
        </p:nvPicPr>
        <p:blipFill>
          <a:blip r:embed="rId3" cstate="print"/>
          <a:stretch>
            <a:fillRect/>
          </a:stretch>
        </p:blipFill>
        <p:spPr>
          <a:xfrm>
            <a:off x="1214414" y="5459472"/>
            <a:ext cx="2428892" cy="1398528"/>
          </a:xfrm>
          <a:prstGeom prst="rect">
            <a:avLst/>
          </a:prstGeom>
          <a:ln>
            <a:noFill/>
          </a:ln>
          <a:effectLst>
            <a:softEdge rad="112500"/>
          </a:effectLst>
        </p:spPr>
      </p:pic>
      <p:pic>
        <p:nvPicPr>
          <p:cNvPr id="8" name="Рисунок 8" descr="Ozdorovlenie_images_2017_03_thumbs_large1000_0.jpg"/>
          <p:cNvPicPr>
            <a:picLocks noChangeAspect="1"/>
          </p:cNvPicPr>
          <p:nvPr/>
        </p:nvPicPr>
        <p:blipFill>
          <a:blip r:embed="rId4" cstate="print"/>
          <a:srcRect/>
          <a:stretch>
            <a:fillRect/>
          </a:stretch>
        </p:blipFill>
        <p:spPr bwMode="auto">
          <a:xfrm>
            <a:off x="3929059" y="5639648"/>
            <a:ext cx="2000263" cy="1218351"/>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p:spPr>
        <p:txBody>
          <a:bodyPr>
            <a:normAutofit fontScale="90000"/>
          </a:bodyPr>
          <a:lstStyle/>
          <a:p>
            <a:pPr algn="ctr"/>
            <a:r>
              <a:rPr lang="ru-RU" sz="20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20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86800" cy="2612072"/>
        </p:xfrm>
        <a:graphic>
          <a:graphicData uri="http://schemas.openxmlformats.org/drawingml/2006/table">
            <a:tbl>
              <a:tblPr firstRow="1" bandRow="1">
                <a:tableStyleId>{306799F8-075E-4A3A-A7F6-7FBC6576F1A4}</a:tableStyleId>
              </a:tblPr>
              <a:tblGrid>
                <a:gridCol w="1737360"/>
                <a:gridCol w="3387096"/>
                <a:gridCol w="1285884"/>
                <a:gridCol w="1143008"/>
                <a:gridCol w="1133452"/>
              </a:tblGrid>
              <a:tr h="588953">
                <a:tc>
                  <a:txBody>
                    <a:bodyPr/>
                    <a:lstStyle/>
                    <a:p>
                      <a:pPr algn="ctr" fontAlgn="ctr"/>
                      <a:r>
                        <a:rPr lang="ru-RU" sz="1400" u="none" strike="noStrike" dirty="0">
                          <a:solidFill>
                            <a:srgbClr val="002060"/>
                          </a:solidFill>
                        </a:rPr>
                        <a:t>Код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dirty="0">
                          <a:solidFill>
                            <a:srgbClr val="002060"/>
                          </a:solidFill>
                        </a:rPr>
                        <a:t>Наименование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Плановое назначение</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Исполнено</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 исполнения</a:t>
                      </a:r>
                      <a:endParaRPr lang="ru-RU" sz="1400" b="1" i="0" u="none" strike="noStrike">
                        <a:solidFill>
                          <a:srgbClr val="002060"/>
                        </a:solidFill>
                        <a:latin typeface="Times New Roman"/>
                      </a:endParaRPr>
                    </a:p>
                  </a:txBody>
                  <a:tcPr marL="9525" marR="9525" marT="9525" marB="0" anchor="ctr"/>
                </a:tc>
              </a:tr>
              <a:tr h="370840">
                <a:tc>
                  <a:txBody>
                    <a:bodyPr/>
                    <a:lstStyle/>
                    <a:p>
                      <a:pPr algn="ctr" fontAlgn="ctr"/>
                      <a:r>
                        <a:rPr lang="ru-RU" sz="1600" b="1" i="0" u="none" strike="noStrike">
                          <a:solidFill>
                            <a:srgbClr val="000000"/>
                          </a:solidFill>
                          <a:latin typeface="Times New Roman"/>
                        </a:rPr>
                        <a:t>11</a:t>
                      </a:r>
                    </a:p>
                  </a:txBody>
                  <a:tcPr marL="7620" marR="7620" marT="7620" marB="0" anchor="ctr"/>
                </a:tc>
                <a:tc>
                  <a:txBody>
                    <a:bodyPr/>
                    <a:lstStyle/>
                    <a:p>
                      <a:pPr algn="l" fontAlgn="b"/>
                      <a:r>
                        <a:rPr lang="ru-RU" sz="1600" b="0" i="0" u="none" strike="noStrike">
                          <a:solidFill>
                            <a:srgbClr val="000000"/>
                          </a:solidFill>
                          <a:latin typeface="Times New Roman"/>
                        </a:rPr>
                        <a:t>"Развитие транспортной системы, обеспечение перевозки пассижиров в Льговском районе Курской области и безопасности дорожного движения"</a:t>
                      </a:r>
                    </a:p>
                  </a:txBody>
                  <a:tcPr marL="7620" marR="7620" marT="7620" marB="0" anchor="b"/>
                </a:tc>
                <a:tc>
                  <a:txBody>
                    <a:bodyPr/>
                    <a:lstStyle/>
                    <a:p>
                      <a:pPr algn="ctr" fontAlgn="ctr"/>
                      <a:r>
                        <a:rPr lang="ru-RU" sz="1400" b="1" i="0" u="none" strike="noStrike" dirty="0">
                          <a:solidFill>
                            <a:srgbClr val="000000"/>
                          </a:solidFill>
                          <a:latin typeface="Times New Roman"/>
                        </a:rPr>
                        <a:t>12 597 849,47</a:t>
                      </a:r>
                    </a:p>
                  </a:txBody>
                  <a:tcPr marL="7620" marR="7620" marT="7620" marB="0" anchor="ctr"/>
                </a:tc>
                <a:tc>
                  <a:txBody>
                    <a:bodyPr/>
                    <a:lstStyle/>
                    <a:p>
                      <a:pPr algn="ctr" fontAlgn="ctr"/>
                      <a:r>
                        <a:rPr lang="ru-RU" sz="1400" b="1" i="0" u="none" strike="noStrike">
                          <a:solidFill>
                            <a:srgbClr val="000000"/>
                          </a:solidFill>
                          <a:latin typeface="Times New Roman"/>
                        </a:rPr>
                        <a:t>6 855 321,03</a:t>
                      </a:r>
                    </a:p>
                  </a:txBody>
                  <a:tcPr marL="7620" marR="7620" marT="7620" marB="0" anchor="ctr"/>
                </a:tc>
                <a:tc>
                  <a:txBody>
                    <a:bodyPr/>
                    <a:lstStyle/>
                    <a:p>
                      <a:pPr algn="ctr" fontAlgn="ctr"/>
                      <a:r>
                        <a:rPr lang="ru-RU" sz="1400" b="1" i="0" u="none" strike="noStrike">
                          <a:solidFill>
                            <a:srgbClr val="000000"/>
                          </a:solidFill>
                          <a:latin typeface="Times New Roman"/>
                        </a:rPr>
                        <a:t>54,4</a:t>
                      </a:r>
                    </a:p>
                  </a:txBody>
                  <a:tcPr marL="7620" marR="7620" marT="7620" marB="0" anchor="ctr"/>
                </a:tc>
              </a:tr>
              <a:tr h="300999">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11 2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сети автомобильных дорог в Льговском районе Курской области"</a:t>
                      </a:r>
                    </a:p>
                  </a:txBody>
                  <a:tcPr marL="7620" marR="7620" marT="7620" marB="0" anchor="b"/>
                </a:tc>
                <a:tc>
                  <a:txBody>
                    <a:bodyPr/>
                    <a:lstStyle/>
                    <a:p>
                      <a:pPr algn="ctr" fontAlgn="ctr"/>
                      <a:r>
                        <a:rPr lang="ru-RU" sz="1400" b="0" i="0" u="none" strike="noStrike">
                          <a:solidFill>
                            <a:srgbClr val="000000"/>
                          </a:solidFill>
                          <a:latin typeface="Times New Roman"/>
                        </a:rPr>
                        <a:t>12 597 849,47</a:t>
                      </a:r>
                    </a:p>
                  </a:txBody>
                  <a:tcPr marL="7620" marR="7620" marT="7620" marB="0" anchor="ctr"/>
                </a:tc>
                <a:tc>
                  <a:txBody>
                    <a:bodyPr/>
                    <a:lstStyle/>
                    <a:p>
                      <a:pPr algn="ctr" fontAlgn="ctr"/>
                      <a:r>
                        <a:rPr lang="ru-RU" sz="1400" b="0" i="0" u="none" strike="noStrike">
                          <a:solidFill>
                            <a:srgbClr val="000000"/>
                          </a:solidFill>
                          <a:latin typeface="Times New Roman"/>
                        </a:rPr>
                        <a:t>6 855 321,03</a:t>
                      </a:r>
                    </a:p>
                  </a:txBody>
                  <a:tcPr marL="7620" marR="7620" marT="7620" marB="0" anchor="ctr"/>
                </a:tc>
                <a:tc>
                  <a:txBody>
                    <a:bodyPr/>
                    <a:lstStyle/>
                    <a:p>
                      <a:pPr algn="ctr" fontAlgn="ctr"/>
                      <a:r>
                        <a:rPr lang="ru-RU" sz="1400" b="0" i="0" u="none" strike="noStrike" dirty="0">
                          <a:solidFill>
                            <a:srgbClr val="000000"/>
                          </a:solidFill>
                          <a:latin typeface="Times New Roman"/>
                        </a:rPr>
                        <a:t>54,4</a:t>
                      </a:r>
                    </a:p>
                  </a:txBody>
                  <a:tcPr marL="7620" marR="7620" marT="7620" marB="0" anchor="ctr"/>
                </a:tc>
              </a:tr>
            </a:tbl>
          </a:graphicData>
        </a:graphic>
      </p:graphicFrame>
      <p:pic>
        <p:nvPicPr>
          <p:cNvPr id="5" name="Рисунок 4" descr="122723.jpg"/>
          <p:cNvPicPr>
            <a:picLocks noChangeAspect="1"/>
          </p:cNvPicPr>
          <p:nvPr/>
        </p:nvPicPr>
        <p:blipFill>
          <a:blip r:embed="rId2" cstate="print"/>
          <a:stretch>
            <a:fillRect/>
          </a:stretch>
        </p:blipFill>
        <p:spPr>
          <a:xfrm rot="600000">
            <a:off x="5634868" y="4640770"/>
            <a:ext cx="2665074" cy="2051739"/>
          </a:xfrm>
          <a:prstGeom prst="rect">
            <a:avLst/>
          </a:prstGeom>
          <a:ln>
            <a:noFill/>
          </a:ln>
          <a:effectLst>
            <a:softEdge rad="112500"/>
          </a:effectLst>
        </p:spPr>
      </p:pic>
      <p:pic>
        <p:nvPicPr>
          <p:cNvPr id="6" name="Рисунок 5" descr="knf091fa06aaeb10b5477c95d1ad588950e_800.jpg"/>
          <p:cNvPicPr>
            <a:picLocks noChangeAspect="1"/>
          </p:cNvPicPr>
          <p:nvPr/>
        </p:nvPicPr>
        <p:blipFill>
          <a:blip r:embed="rId3" cstate="print"/>
          <a:stretch>
            <a:fillRect/>
          </a:stretch>
        </p:blipFill>
        <p:spPr>
          <a:xfrm>
            <a:off x="714348" y="4429132"/>
            <a:ext cx="3357586" cy="2232588"/>
          </a:xfrm>
          <a:prstGeom prst="rect">
            <a:avLst/>
          </a:prstGeom>
          <a:ln>
            <a:noFill/>
          </a:ln>
          <a:effectLst>
            <a:outerShdw blurRad="292100" dist="139700" dir="2700000" algn="tl" rotWithShape="0">
              <a:srgbClr val="333333">
                <a:alpha val="65000"/>
              </a:srgbClr>
            </a:outerShdw>
          </a:effectLst>
        </p:spPr>
      </p:pic>
      <p:sp>
        <p:nvSpPr>
          <p:cNvPr id="7" name="Прямоугольник 6"/>
          <p:cNvSpPr/>
          <p:nvPr/>
        </p:nvSpPr>
        <p:spPr>
          <a:xfrm>
            <a:off x="8289566"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ruo.ch-adm.ru/sites/default/files/112.jpg"/>
          <p:cNvPicPr>
            <a:picLocks noChangeAspect="1" noChangeArrowheads="1"/>
          </p:cNvPicPr>
          <p:nvPr/>
        </p:nvPicPr>
        <p:blipFill>
          <a:blip r:embed="rId2"/>
          <a:srcRect/>
          <a:stretch>
            <a:fillRect/>
          </a:stretch>
        </p:blipFill>
        <p:spPr bwMode="auto">
          <a:xfrm>
            <a:off x="4572000" y="4719033"/>
            <a:ext cx="3834428" cy="2138967"/>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chemeClr val="tx1"/>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2000" dirty="0">
              <a:solidFill>
                <a:schemeClr val="tx1"/>
              </a:solidFill>
            </a:endParaRPr>
          </a:p>
        </p:txBody>
      </p:sp>
      <p:graphicFrame>
        <p:nvGraphicFramePr>
          <p:cNvPr id="4" name="Содержимое 3"/>
          <p:cNvGraphicFramePr>
            <a:graphicFrameLocks noGrp="1"/>
          </p:cNvGraphicFramePr>
          <p:nvPr>
            <p:ph idx="1"/>
          </p:nvPr>
        </p:nvGraphicFramePr>
        <p:xfrm>
          <a:off x="214282" y="1714488"/>
          <a:ext cx="8686800" cy="3823351"/>
        </p:xfrm>
        <a:graphic>
          <a:graphicData uri="http://schemas.openxmlformats.org/drawingml/2006/table">
            <a:tbl>
              <a:tblPr firstRow="1" bandRow="1">
                <a:tableStyleId>{5C22544A-7EE6-4342-B048-85BDC9FD1C3A}</a:tableStyleId>
              </a:tblPr>
              <a:tblGrid>
                <a:gridCol w="1571636"/>
                <a:gridCol w="3714776"/>
                <a:gridCol w="1214446"/>
                <a:gridCol w="1071570"/>
                <a:gridCol w="1114372"/>
              </a:tblGrid>
              <a:tr h="571504">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Исполнено</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ECFF"/>
                    </a:solidFill>
                  </a:tcPr>
                </a:tc>
              </a:tr>
              <a:tr h="370840">
                <a:tc>
                  <a:txBody>
                    <a:bodyPr/>
                    <a:lstStyle/>
                    <a:p>
                      <a:pPr algn="ctr" fontAlgn="ctr"/>
                      <a:r>
                        <a:rPr lang="ru-RU" sz="1400" b="1" i="0" u="none" strike="noStrike">
                          <a:solidFill>
                            <a:srgbClr val="000000"/>
                          </a:solidFill>
                          <a:latin typeface="Times New Roman"/>
                        </a:rPr>
                        <a:t>13</a:t>
                      </a:r>
                    </a:p>
                  </a:txBody>
                  <a:tcPr marL="7620" marR="7620" marT="7620" marB="0" anchor="ctr">
                    <a:solidFill>
                      <a:srgbClr val="FFFF66"/>
                    </a:solidFill>
                  </a:tcPr>
                </a:tc>
                <a:tc>
                  <a:txBody>
                    <a:bodyPr/>
                    <a:lstStyle/>
                    <a:p>
                      <a:pPr algn="l" fontAlgn="b"/>
                      <a:r>
                        <a:rPr lang="ru-RU" sz="1400" b="0" i="0" u="none" strike="noStrike">
                          <a:solidFill>
                            <a:srgbClr val="000000"/>
                          </a:solidFill>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solidFill>
                      <a:srgbClr val="FFFF66"/>
                    </a:solidFill>
                  </a:tcPr>
                </a:tc>
                <a:tc>
                  <a:txBody>
                    <a:bodyPr/>
                    <a:lstStyle/>
                    <a:p>
                      <a:pPr algn="ctr" fontAlgn="ctr"/>
                      <a:r>
                        <a:rPr lang="ru-RU" sz="1400" b="1" i="0" u="none" strike="noStrike" dirty="0">
                          <a:solidFill>
                            <a:srgbClr val="000000"/>
                          </a:solidFill>
                          <a:latin typeface="Times New Roman"/>
                        </a:rPr>
                        <a:t>1 256 270,00</a:t>
                      </a:r>
                    </a:p>
                  </a:txBody>
                  <a:tcPr marL="7620" marR="7620" marT="7620" marB="0" anchor="ctr">
                    <a:solidFill>
                      <a:srgbClr val="FFFF66"/>
                    </a:solidFill>
                  </a:tcPr>
                </a:tc>
                <a:tc>
                  <a:txBody>
                    <a:bodyPr/>
                    <a:lstStyle/>
                    <a:p>
                      <a:pPr algn="ctr" fontAlgn="ctr"/>
                      <a:r>
                        <a:rPr lang="ru-RU" sz="1400" b="1" i="0" u="none" strike="noStrike">
                          <a:solidFill>
                            <a:srgbClr val="000000"/>
                          </a:solidFill>
                          <a:latin typeface="Times New Roman"/>
                        </a:rPr>
                        <a:t>188 900,00</a:t>
                      </a:r>
                    </a:p>
                  </a:txBody>
                  <a:tcPr marL="7620" marR="7620" marT="7620" marB="0" anchor="ctr">
                    <a:solidFill>
                      <a:srgbClr val="FFFF66"/>
                    </a:solidFill>
                  </a:tcPr>
                </a:tc>
                <a:tc>
                  <a:txBody>
                    <a:bodyPr/>
                    <a:lstStyle/>
                    <a:p>
                      <a:pPr algn="ctr" fontAlgn="ctr"/>
                      <a:r>
                        <a:rPr lang="ru-RU" sz="1400" b="1" i="0" u="none" strike="noStrike">
                          <a:solidFill>
                            <a:srgbClr val="000000"/>
                          </a:solidFill>
                          <a:latin typeface="Times New Roman"/>
                        </a:rPr>
                        <a:t>15,0</a:t>
                      </a:r>
                    </a:p>
                  </a:txBody>
                  <a:tcPr marL="7620" marR="7620" marT="7620" marB="0" anchor="ctr">
                    <a:solidFill>
                      <a:srgbClr val="FFFF66"/>
                    </a:solidFill>
                  </a:tcPr>
                </a:tc>
              </a:tr>
              <a:tr h="241947">
                <a:tc>
                  <a:txBody>
                    <a:bodyPr/>
                    <a:lstStyle/>
                    <a:p>
                      <a:pPr algn="ctr" fontAlgn="ctr"/>
                      <a:r>
                        <a:rPr lang="ru-RU" sz="1400" b="1" i="1"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ru-RU" sz="1400" b="0" i="1" u="none" strike="noStrike">
                          <a:solidFill>
                            <a:srgbClr val="000000"/>
                          </a:solidFill>
                          <a:latin typeface="Times New Roman"/>
                        </a:rPr>
                        <a:t>из них:</a:t>
                      </a:r>
                    </a:p>
                  </a:txBody>
                  <a:tcPr marL="7620" marR="7620" marT="7620" marB="0" anchor="b">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1"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r>
              <a:tr h="370840">
                <a:tc>
                  <a:txBody>
                    <a:bodyPr/>
                    <a:lstStyle/>
                    <a:p>
                      <a:pPr algn="ctr" fontAlgn="ctr"/>
                      <a:r>
                        <a:rPr lang="ru-RU" sz="1400" b="1" i="0" u="none" strike="noStrike">
                          <a:solidFill>
                            <a:srgbClr val="000000"/>
                          </a:solidFill>
                          <a:latin typeface="Times New Roman"/>
                        </a:rPr>
                        <a:t>13 1</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t"/>
                      <a:r>
                        <a:rPr lang="ru-RU" sz="1400" b="0" i="0" u="none" strike="noStrike">
                          <a:solidFill>
                            <a:srgbClr val="000000"/>
                          </a:solidFill>
                          <a:latin typeface="Times New Roman"/>
                        </a:rPr>
                        <a:t>Подпрограмма "Обеспечение комплексной безопасности жизнедеятельности населения от чрезвычайных ситуаций природного и техногенного характера, стабильности техногенной обстановки в  Льговском районе  Курской области </a:t>
                      </a:r>
                    </a:p>
                  </a:txBody>
                  <a:tcPr marL="7620" marR="7620" marT="762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10 000,00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r>
              <a:tr h="370840">
                <a:tc>
                  <a:txBody>
                    <a:bodyPr/>
                    <a:lstStyle/>
                    <a:p>
                      <a:pPr algn="ctr" fontAlgn="ctr"/>
                      <a:r>
                        <a:rPr lang="ru-RU" sz="1400" b="1" i="0" u="none" strike="noStrike">
                          <a:solidFill>
                            <a:srgbClr val="000000"/>
                          </a:solidFill>
                          <a:latin typeface="Times New Roman"/>
                        </a:rPr>
                        <a:t>13 2</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l" fontAlgn="b"/>
                      <a:r>
                        <a:rPr lang="ru-RU" sz="1400" b="0" i="0" u="none" strike="noStrike">
                          <a:solidFill>
                            <a:srgbClr val="000000"/>
                          </a:solidFill>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0" i="0" u="none" strike="noStrike">
                          <a:solidFill>
                            <a:srgbClr val="000000"/>
                          </a:solidFill>
                          <a:latin typeface="Times New Roman"/>
                        </a:rPr>
                        <a:t>1 246 270,00</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0" i="0" u="none" strike="noStrike">
                          <a:solidFill>
                            <a:srgbClr val="000000"/>
                          </a:solidFill>
                          <a:latin typeface="Times New Roman"/>
                        </a:rPr>
                        <a:t>188 900,00</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0" i="0" u="none" strike="noStrike" dirty="0">
                          <a:solidFill>
                            <a:srgbClr val="000000"/>
                          </a:solidFill>
                          <a:latin typeface="Times New Roman"/>
                        </a:rPr>
                        <a:t>15,2</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r>
            </a:tbl>
          </a:graphicData>
        </a:graphic>
      </p:graphicFrame>
      <p:sp>
        <p:nvSpPr>
          <p:cNvPr id="5" name="Прямоугольник 4"/>
          <p:cNvSpPr/>
          <p:nvPr/>
        </p:nvSpPr>
        <p:spPr>
          <a:xfrm>
            <a:off x="8289567"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Obmen\Безуглова\Инна НОВЫЕ\about_budget.png"/>
          <p:cNvPicPr>
            <a:picLocks noChangeAspect="1" noChangeArrowheads="1"/>
          </p:cNvPicPr>
          <p:nvPr/>
        </p:nvPicPr>
        <p:blipFill>
          <a:blip r:embed="rId3" cstate="print"/>
          <a:srcRect/>
          <a:stretch>
            <a:fillRect/>
          </a:stretch>
        </p:blipFill>
        <p:spPr bwMode="auto">
          <a:xfrm>
            <a:off x="6423248" y="4913784"/>
            <a:ext cx="2720752" cy="1944216"/>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304800" y="457200"/>
            <a:ext cx="3267068" cy="838200"/>
          </a:xfrm>
        </p:spPr>
        <p:txBody>
          <a:bodyPr>
            <a:normAutofit fontScale="90000"/>
          </a:bodyPr>
          <a:lstStyle/>
          <a:p>
            <a:r>
              <a:rPr lang="ru-RU"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i="1" dirty="0" smtClean="0">
                <a:ln w="1905"/>
                <a:solidFill>
                  <a:srgbClr val="7030A0"/>
                </a:solidFill>
                <a:effectLst>
                  <a:innerShdw blurRad="69850" dist="43180" dir="5400000">
                    <a:srgbClr val="000000">
                      <a:alpha val="65000"/>
                    </a:srgbClr>
                  </a:innerShdw>
                </a:effectLst>
                <a:latin typeface="Times New Roman" pitchFamily="18" charset="0"/>
              </a:rPr>
            </a:br>
            <a:r>
              <a:rPr lang="ru-RU"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4" name="AutoShape 10"/>
          <p:cNvSpPr txBox="1">
            <a:spLocks noChangeArrowheads="1"/>
          </p:cNvSpPr>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vert="horz" lIns="108265" tIns="54132" rIns="108265" bIns="54132">
            <a:normAutofit lnSpcReduction="10000"/>
          </a:bodyPr>
          <a:lstStyle/>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sz="800" b="0" i="0" u="none" strike="noStrike" kern="1200" cap="none" spc="0" normalizeH="0" baseline="0" noProof="0" smtClean="0">
              <a:ln>
                <a:noFill/>
              </a:ln>
              <a:solidFill>
                <a:srgbClr val="000000"/>
              </a:solidFill>
              <a:effectLst/>
              <a:uLnTx/>
              <a:uFillTx/>
              <a:latin typeface="+mn-lt"/>
              <a:ea typeface="+mn-ea"/>
              <a:cs typeface="+mn-cs"/>
            </a:endParaRPr>
          </a:p>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ru-RU" sz="1800" b="0" i="1" u="none" strike="noStrike" kern="1200" cap="none" spc="0" normalizeH="0" baseline="0" noProof="0" smtClean="0">
                <a:ln>
                  <a:noFill/>
                </a:ln>
                <a:solidFill>
                  <a:srgbClr val="000000"/>
                </a:solidFill>
                <a:effectLst/>
                <a:uLnTx/>
                <a:uFillTx/>
                <a:latin typeface="+mn-lt"/>
                <a:ea typeface="+mn-ea"/>
                <a:cs typeface="+mn-cs"/>
              </a:rPr>
              <a:t>ДОХОДЫ</a:t>
            </a:r>
            <a:endParaRPr kumimoji="0" lang="ru-RU" sz="18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6"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7" name="Прямоугольник 6"/>
          <p:cNvSpPr/>
          <p:nvPr/>
        </p:nvSpPr>
        <p:spPr>
          <a:xfrm>
            <a:off x="428596" y="3429000"/>
            <a:ext cx="8358246"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8" name="Прямоугольник 7"/>
          <p:cNvSpPr/>
          <p:nvPr/>
        </p:nvSpPr>
        <p:spPr>
          <a:xfrm>
            <a:off x="428596" y="4286256"/>
            <a:ext cx="7786742"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sp>
        <p:nvSpPr>
          <p:cNvPr id="9" name="Прямоугольник 8"/>
          <p:cNvSpPr/>
          <p:nvPr/>
        </p:nvSpPr>
        <p:spPr>
          <a:xfrm>
            <a:off x="3214678" y="214290"/>
            <a:ext cx="5643570" cy="1200329"/>
          </a:xfrm>
          <a:prstGeom prst="rect">
            <a:avLst/>
          </a:prstGeom>
        </p:spPr>
        <p:txBody>
          <a:bodyPr wrap="square">
            <a:spAutoFit/>
          </a:bodyPr>
          <a:lstStyle/>
          <a:p>
            <a:r>
              <a:rPr lang="ru-RU" b="1" dirty="0" smtClean="0">
                <a:solidFill>
                  <a:srgbClr val="7030A0"/>
                </a:solidFill>
              </a:rPr>
              <a:t>БЮДЖЕТ- </a:t>
            </a:r>
            <a:r>
              <a:rPr lang="ru-RU" dirty="0" smtClean="0">
                <a:solidFill>
                  <a:srgbClr val="7030A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endParaRPr lang="ru-RU" dirty="0">
              <a:solidFill>
                <a:srgbClr val="7030A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85720" y="357166"/>
            <a:ext cx="2428892" cy="1145918"/>
          </a:xfrm>
          <a:prstGeom prst="rect">
            <a:avLst/>
          </a:prstGeom>
        </p:spPr>
      </p:pic>
      <p:sp>
        <p:nvSpPr>
          <p:cNvPr id="2" name="Заголовок 1"/>
          <p:cNvSpPr>
            <a:spLocks noGrp="1"/>
          </p:cNvSpPr>
          <p:nvPr>
            <p:ph type="title"/>
          </p:nvPr>
        </p:nvSpPr>
        <p:spPr/>
        <p:txBody>
          <a:bodyPr>
            <a:noAutofit/>
          </a:bodyPr>
          <a:lstStyle/>
          <a:p>
            <a:pPr algn="ctr"/>
            <a:r>
              <a:rPr lang="ru-RU" sz="2000" dirty="0" smtClean="0">
                <a:solidFill>
                  <a:srgbClr val="0070C0"/>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2000" dirty="0">
              <a:solidFill>
                <a:srgbClr val="0070C0"/>
              </a:solidFill>
            </a:endParaRPr>
          </a:p>
        </p:txBody>
      </p:sp>
      <p:graphicFrame>
        <p:nvGraphicFramePr>
          <p:cNvPr id="5" name="Содержимое 4"/>
          <p:cNvGraphicFramePr>
            <a:graphicFrameLocks noGrp="1"/>
          </p:cNvGraphicFramePr>
          <p:nvPr>
            <p:ph idx="1"/>
          </p:nvPr>
        </p:nvGraphicFramePr>
        <p:xfrm>
          <a:off x="285720" y="1785926"/>
          <a:ext cx="8686800" cy="3071833"/>
        </p:xfrm>
        <a:graphic>
          <a:graphicData uri="http://schemas.openxmlformats.org/drawingml/2006/table">
            <a:tbl>
              <a:tblPr firstRow="1" bandRow="1">
                <a:tableStyleId>{5C22544A-7EE6-4342-B048-85BDC9FD1C3A}</a:tableStyleId>
              </a:tblPr>
              <a:tblGrid>
                <a:gridCol w="1737360"/>
                <a:gridCol w="3406176"/>
                <a:gridCol w="1285884"/>
                <a:gridCol w="1071570"/>
                <a:gridCol w="1185810"/>
              </a:tblGrid>
              <a:tr h="62605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FFFF66"/>
                    </a:solidFill>
                  </a:tcPr>
                </a:tc>
              </a:tr>
              <a:tr h="809692">
                <a:tc>
                  <a:txBody>
                    <a:bodyPr/>
                    <a:lstStyle/>
                    <a:p>
                      <a:pPr algn="ctr" fontAlgn="ctr"/>
                      <a:r>
                        <a:rPr lang="ru-RU" sz="1600" b="1" i="0" u="none" strike="noStrike">
                          <a:solidFill>
                            <a:srgbClr val="000000"/>
                          </a:solidFill>
                          <a:latin typeface="Times New Roman"/>
                        </a:rPr>
                        <a:t>14</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"Повышение эффективности управления муниципальными финансами"</a:t>
                      </a:r>
                    </a:p>
                  </a:txBody>
                  <a:tcPr marL="7620" marR="7620" marT="7620" marB="0" anchor="b">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dirty="0">
                          <a:solidFill>
                            <a:srgbClr val="000000"/>
                          </a:solidFill>
                          <a:latin typeface="Times New Roman"/>
                        </a:rPr>
                        <a:t>10 005 096,00</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9 970 260,83</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99,7</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r>
              <a:tr h="283817">
                <a:tc>
                  <a:txBody>
                    <a:bodyPr/>
                    <a:lstStyle/>
                    <a:p>
                      <a:pPr algn="ctr" fontAlgn="ctr"/>
                      <a:r>
                        <a:rPr lang="ru-RU" sz="1600" b="1" i="1"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400" b="0" i="1" u="none" strike="noStrike">
                          <a:solidFill>
                            <a:srgbClr val="000000"/>
                          </a:solidFill>
                          <a:latin typeface="Times New Roman"/>
                        </a:rPr>
                        <a:t> </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542577">
                <a:tc>
                  <a:txBody>
                    <a:bodyPr/>
                    <a:lstStyle/>
                    <a:p>
                      <a:pPr algn="ctr" fontAlgn="ctr"/>
                      <a:r>
                        <a:rPr lang="ru-RU" sz="1600" b="1" i="0" u="none" strike="noStrike">
                          <a:solidFill>
                            <a:srgbClr val="000000"/>
                          </a:solidFill>
                          <a:latin typeface="Times New Roman"/>
                        </a:rPr>
                        <a:t>14 2</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"Эффективная система межбюджетных отношений"</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6 660 691,00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6 660 691,00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100,0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809692">
                <a:tc>
                  <a:txBody>
                    <a:bodyPr/>
                    <a:lstStyle/>
                    <a:p>
                      <a:pPr algn="ctr" fontAlgn="ctr"/>
                      <a:r>
                        <a:rPr lang="ru-RU" sz="1600" b="1" i="0" u="none" strike="noStrike">
                          <a:solidFill>
                            <a:srgbClr val="000000"/>
                          </a:solidFill>
                          <a:latin typeface="Times New Roman"/>
                        </a:rPr>
                        <a:t>14 3</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3 344 405,00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3 309 569,83</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dirty="0">
                          <a:solidFill>
                            <a:srgbClr val="000000"/>
                          </a:solidFill>
                          <a:latin typeface="Times New Roman"/>
                        </a:rPr>
                        <a:t>99,0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r>
            </a:tbl>
          </a:graphicData>
        </a:graphic>
      </p:graphicFrame>
      <p:sp>
        <p:nvSpPr>
          <p:cNvPr id="6" name="Прямоугольник 5"/>
          <p:cNvSpPr/>
          <p:nvPr/>
        </p:nvSpPr>
        <p:spPr>
          <a:xfrm>
            <a:off x="8289566"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Picture 3" descr="F:\Obmen\Безуглова\Инна\бюджет.jpg"/>
          <p:cNvPicPr>
            <a:picLocks noChangeAspect="1" noChangeArrowheads="1"/>
          </p:cNvPicPr>
          <p:nvPr/>
        </p:nvPicPr>
        <p:blipFill>
          <a:blip r:embed="rId3" cstate="print"/>
          <a:srcRect/>
          <a:stretch>
            <a:fillRect/>
          </a:stretch>
        </p:blipFill>
        <p:spPr bwMode="auto">
          <a:xfrm>
            <a:off x="2214546" y="4714884"/>
            <a:ext cx="3571900" cy="194421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200" dirty="0" smtClean="0">
                <a:solidFill>
                  <a:srgbClr val="0070C0"/>
                </a:solidFill>
                <a:effectLst>
                  <a:outerShdw blurRad="38100" dist="38100" dir="2700000" algn="tl">
                    <a:srgbClr val="000000">
                      <a:alpha val="43137"/>
                    </a:srgbClr>
                  </a:outerShdw>
                </a:effectLst>
                <a:cs typeface="Arial" pitchFamily="34" charset="0"/>
              </a:rPr>
              <a:t>Межбюджетные трансферты </a:t>
            </a:r>
            <a:r>
              <a:rPr lang="ru-RU" sz="2200" i="1" dirty="0" smtClean="0">
                <a:solidFill>
                  <a:srgbClr val="0070C0"/>
                </a:solidFill>
                <a:effectLst>
                  <a:outerShdw blurRad="38100" dist="38100" dir="2700000" algn="tl">
                    <a:srgbClr val="000000">
                      <a:alpha val="43137"/>
                    </a:srgbClr>
                  </a:outerShdw>
                </a:effectLst>
                <a:cs typeface="Arial" pitchFamily="34" charset="0"/>
              </a:rPr>
              <a:t>– </a:t>
            </a:r>
            <a:r>
              <a:rPr lang="ru-RU" sz="2200" dirty="0" smtClean="0">
                <a:solidFill>
                  <a:srgbClr val="0070C0"/>
                </a:solidFill>
                <a:effectLst>
                  <a:outerShdw blurRad="38100" dist="38100" dir="2700000" algn="tl">
                    <a:srgbClr val="000000">
                      <a:alpha val="43137"/>
                    </a:srgbClr>
                  </a:outerShdw>
                </a:effectLst>
                <a:cs typeface="Arial" pitchFamily="34" charset="0"/>
              </a:rPr>
              <a:t>это денежные средства, передаваемые из одного бюджета бюджетной системы Российской Федерации другому</a:t>
            </a:r>
            <a:r>
              <a:rPr lang="ru-RU" dirty="0" smtClean="0">
                <a:solidFill>
                  <a:prstClr val="black"/>
                </a:solidFill>
                <a:effectLst>
                  <a:outerShdw blurRad="38100" dist="38100" dir="2700000" algn="tl">
                    <a:srgbClr val="000000">
                      <a:alpha val="43137"/>
                    </a:srgbClr>
                  </a:outerShdw>
                </a:effectLst>
                <a:cs typeface="Arial" pitchFamily="34" charset="0"/>
              </a:rPr>
              <a:t/>
            </a:r>
            <a:br>
              <a:rPr lang="ru-RU" dirty="0" smtClean="0">
                <a:solidFill>
                  <a:prstClr val="black"/>
                </a:solidFill>
                <a:effectLst>
                  <a:outerShdw blurRad="38100" dist="38100" dir="2700000" algn="tl">
                    <a:srgbClr val="000000">
                      <a:alpha val="43137"/>
                    </a:srgbClr>
                  </a:outerShdw>
                </a:effectLst>
                <a:cs typeface="Arial" pitchFamily="34" charset="0"/>
              </a:rPr>
            </a:br>
            <a:endParaRPr lang="ru-RU" dirty="0"/>
          </a:p>
        </p:txBody>
      </p:sp>
      <p:pic>
        <p:nvPicPr>
          <p:cNvPr id="4" name="Рисунок 2"/>
          <p:cNvPicPr preferRelativeResize="0">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4282" y="1142984"/>
            <a:ext cx="8715436" cy="5715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Прямоугольник 4"/>
          <p:cNvSpPr/>
          <p:nvPr/>
        </p:nvSpPr>
        <p:spPr>
          <a:xfrm>
            <a:off x="214282" y="1000108"/>
            <a:ext cx="2580188" cy="2376834"/>
          </a:xfrm>
          <a:prstGeom prst="rect">
            <a:avLst/>
          </a:prstGeom>
          <a:blipFill>
            <a:blip r:embed="rId3" cstate="print">
              <a:extLst/>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sz="1600" dirty="0">
              <a:solidFill>
                <a:prstClr val="black"/>
              </a:solidFill>
            </a:endParaRPr>
          </a:p>
        </p:txBody>
      </p:sp>
      <p:sp>
        <p:nvSpPr>
          <p:cNvPr id="6" name="WordArt 5"/>
          <p:cNvSpPr>
            <a:spLocks noChangeArrowheads="1" noChangeShapeType="1" noTextEdit="1"/>
          </p:cNvSpPr>
          <p:nvPr/>
        </p:nvSpPr>
        <p:spPr bwMode="auto">
          <a:xfrm>
            <a:off x="642910" y="2000240"/>
            <a:ext cx="1371627" cy="438888"/>
          </a:xfrm>
          <a:prstGeom prst="rect">
            <a:avLst/>
          </a:prstGeom>
        </p:spPr>
        <p:txBody>
          <a:bodyPr wrap="none" fromWordArt="1">
            <a:prstTxWarp prst="textInflate">
              <a:avLst>
                <a:gd name="adj" fmla="val 18750"/>
              </a:avLst>
            </a:prstTxWarp>
          </a:bodyPr>
          <a:lstStyle/>
          <a:p>
            <a:pPr algn="ctr"/>
            <a:r>
              <a:rPr lang="ru-RU" sz="3600" b="1" kern="10" dirty="0">
                <a:ln w="6600">
                  <a:solidFill>
                    <a:srgbClr val="17375E"/>
                  </a:solidFill>
                  <a:round/>
                  <a:headEnd/>
                  <a:tailEnd/>
                </a:ln>
                <a:solidFill>
                  <a:srgbClr val="6699FF"/>
                </a:solidFill>
                <a:effectLst>
                  <a:outerShdw dist="38100" dir="2700000" algn="tl" rotWithShape="0">
                    <a:srgbClr val="C0504D"/>
                  </a:outerShdw>
                </a:effectLst>
                <a:latin typeface="Times New Roman" panose="02020603050405020304" pitchFamily="18" charset="0"/>
                <a:cs typeface="Times New Roman" panose="02020603050405020304" pitchFamily="18" charset="0"/>
              </a:rPr>
              <a:t>Бюджет</a:t>
            </a:r>
          </a:p>
        </p:txBody>
      </p:sp>
      <p:sp>
        <p:nvSpPr>
          <p:cNvPr id="7" name="Shape 6"/>
          <p:cNvSpPr/>
          <p:nvPr/>
        </p:nvSpPr>
        <p:spPr>
          <a:xfrm rot="2042629">
            <a:off x="2879498" y="343688"/>
            <a:ext cx="3674625" cy="2990118"/>
          </a:xfrm>
          <a:prstGeom prst="swooshArrow">
            <a:avLst>
              <a:gd name="adj1" fmla="val 25000"/>
              <a:gd name="adj2" fmla="val 25000"/>
            </a:avLst>
          </a:prstGeom>
          <a:solidFill>
            <a:srgbClr val="0070C0"/>
          </a:solidFill>
          <a:ln>
            <a:solidFill>
              <a:schemeClr val="bg1"/>
            </a:solid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sp>
      <p:pic>
        <p:nvPicPr>
          <p:cNvPr id="8" name="Рисунок 7"/>
          <p:cNvPicPr>
            <a:picLocks noChangeAspect="1"/>
          </p:cNvPicPr>
          <p:nvPr/>
        </p:nvPicPr>
        <p:blipFill rotWithShape="1">
          <a:blip r:embed="rId4" cstate="print"/>
          <a:srcRect l="38300" t="55600" r="41503" b="499"/>
          <a:stretch/>
        </p:blipFill>
        <p:spPr>
          <a:xfrm>
            <a:off x="6357950" y="1571612"/>
            <a:ext cx="2232247" cy="2520280"/>
          </a:xfrm>
          <a:prstGeom prst="rect">
            <a:avLst/>
          </a:prstGeom>
          <a:effectLst>
            <a:reflection blurRad="6350" stA="50000" endA="300" endPos="90000" dir="5400000" sy="-100000" algn="bl" rotWithShape="0"/>
          </a:effectLst>
        </p:spPr>
      </p:pic>
      <p:sp>
        <p:nvSpPr>
          <p:cNvPr id="9" name="AutoShape 31"/>
          <p:cNvSpPr>
            <a:spLocks noChangeArrowheads="1"/>
          </p:cNvSpPr>
          <p:nvPr/>
        </p:nvSpPr>
        <p:spPr bwMode="auto">
          <a:xfrm rot="3129697">
            <a:off x="3486964" y="2823022"/>
            <a:ext cx="3492062" cy="794982"/>
          </a:xfrm>
          <a:prstGeom prst="notchedRightArrow">
            <a:avLst>
              <a:gd name="adj1" fmla="val 50000"/>
              <a:gd name="adj2" fmla="val 153718"/>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0" name="Скругленный прямоугольник 9"/>
          <p:cNvSpPr/>
          <p:nvPr/>
        </p:nvSpPr>
        <p:spPr>
          <a:xfrm>
            <a:off x="5214942" y="4714884"/>
            <a:ext cx="3143272" cy="1769966"/>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1" fontAlgn="auto" hangingPunct="1">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Иные межбюджетные трансферты </a:t>
            </a:r>
            <a:r>
              <a:rPr lang="ru-RU" sz="1400" b="1" kern="0" dirty="0">
                <a:solidFill>
                  <a:srgbClr val="7030A0"/>
                </a:solidFill>
                <a:effectLst>
                  <a:outerShdw blurRad="38100" dist="38100" dir="2700000" algn="tl">
                    <a:srgbClr val="000000">
                      <a:alpha val="43137"/>
                    </a:srgbClr>
                  </a:outerShdw>
                </a:effectLst>
                <a:latin typeface="+mn-lt"/>
                <a:cs typeface="+mn-cs"/>
              </a:rPr>
              <a:t> </a:t>
            </a:r>
            <a:r>
              <a:rPr lang="ru-RU" sz="1400" b="1" i="1" kern="0" dirty="0">
                <a:solidFill>
                  <a:srgbClr val="7030A0"/>
                </a:solidFill>
                <a:effectLst>
                  <a:outerShdw blurRad="38100" dist="38100" dir="2700000" algn="tl">
                    <a:srgbClr val="000000">
                      <a:alpha val="43137"/>
                    </a:srgbClr>
                  </a:outerShdw>
                </a:effectLst>
                <a:latin typeface="+mn-lt"/>
              </a:rPr>
              <a:t> –</a:t>
            </a:r>
            <a:r>
              <a:rPr lang="ru-RU" sz="1400" b="1" kern="0" dirty="0">
                <a:solidFill>
                  <a:srgbClr val="7030A0"/>
                </a:solidFill>
                <a:effectLst>
                  <a:outerShdw blurRad="38100" dist="38100" dir="2700000" algn="tl">
                    <a:srgbClr val="000000">
                      <a:alpha val="43137"/>
                    </a:srgbClr>
                  </a:outerShdw>
                </a:effectLst>
                <a:latin typeface="+mn-lt"/>
                <a:cs typeface="+mn-cs"/>
              </a:rPr>
              <a:t> </a:t>
            </a:r>
          </a:p>
          <a:p>
            <a:pPr algn="ctr" eaLnBrk="1" fontAlgn="auto" hangingPunct="1">
              <a:spcBef>
                <a:spcPts val="0"/>
              </a:spcBef>
              <a:spcAft>
                <a:spcPts val="0"/>
              </a:spcAft>
              <a:defRPr/>
            </a:pPr>
            <a:r>
              <a:rPr lang="ru-RU" sz="1400" b="1" dirty="0">
                <a:solidFill>
                  <a:srgbClr val="7030A0"/>
                </a:solidFill>
                <a:latin typeface="+mn-lt"/>
              </a:rPr>
              <a:t>предоставляются в случаях и порядке, предусмотренных законами и иными нормативными правовыми актами</a:t>
            </a:r>
            <a:endParaRPr lang="ru-RU" sz="1400" b="1" i="1" kern="0" dirty="0">
              <a:solidFill>
                <a:srgbClr val="7030A0"/>
              </a:solidFill>
              <a:effectLst>
                <a:outerShdw blurRad="38100" dist="38100" dir="2700000" algn="tl">
                  <a:srgbClr val="000000">
                    <a:alpha val="43137"/>
                  </a:srgbClr>
                </a:outerShdw>
              </a:effectLst>
              <a:latin typeface="+mn-lt"/>
            </a:endParaRPr>
          </a:p>
        </p:txBody>
      </p:sp>
      <p:sp>
        <p:nvSpPr>
          <p:cNvPr id="11" name="AutoShape 31"/>
          <p:cNvSpPr>
            <a:spLocks noChangeArrowheads="1"/>
          </p:cNvSpPr>
          <p:nvPr/>
        </p:nvSpPr>
        <p:spPr bwMode="auto">
          <a:xfrm rot="6977214">
            <a:off x="1701858" y="2830510"/>
            <a:ext cx="3003029" cy="826430"/>
          </a:xfrm>
          <a:prstGeom prst="notchedRightArrow">
            <a:avLst>
              <a:gd name="adj1" fmla="val 50000"/>
              <a:gd name="adj2" fmla="val 76312"/>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3" name="Скругленный прямоугольник 12"/>
          <p:cNvSpPr/>
          <p:nvPr/>
        </p:nvSpPr>
        <p:spPr>
          <a:xfrm>
            <a:off x="571472" y="4786322"/>
            <a:ext cx="3112280" cy="1643074"/>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eaLnBrk="1" fontAlgn="auto" hangingPunct="1">
              <a:lnSpc>
                <a:spcPts val="1680"/>
              </a:lnSpc>
              <a:spcBef>
                <a:spcPts val="0"/>
              </a:spcBef>
              <a:spcAft>
                <a:spcPts val="0"/>
              </a:spcAft>
              <a:defRPr/>
            </a:pPr>
            <a:endParaRPr lang="ru-RU" sz="1600" b="1" kern="0" dirty="0">
              <a:solidFill>
                <a:prstClr val="black"/>
              </a:solidFill>
              <a:effectLst>
                <a:outerShdw blurRad="38100" dist="38100" dir="2700000" algn="tl">
                  <a:srgbClr val="000000">
                    <a:alpha val="43137"/>
                  </a:srgbClr>
                </a:outerShdw>
              </a:effectLst>
              <a:latin typeface="+mn-lt"/>
            </a:endParaRPr>
          </a:p>
          <a:p>
            <a:pPr algn="ctr" eaLnBrk="1" fontAlgn="auto" hangingPunct="1">
              <a:lnSpc>
                <a:spcPts val="1680"/>
              </a:lnSpc>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Дотации </a:t>
            </a:r>
            <a:r>
              <a:rPr lang="ru-RU" sz="1400" b="1" i="1" kern="0" dirty="0">
                <a:solidFill>
                  <a:srgbClr val="7030A0"/>
                </a:solidFill>
                <a:effectLst>
                  <a:outerShdw blurRad="38100" dist="38100" dir="2700000" algn="tl">
                    <a:srgbClr val="000000">
                      <a:alpha val="43137"/>
                    </a:srgbClr>
                  </a:outerShdw>
                </a:effectLst>
                <a:latin typeface="+mn-lt"/>
              </a:rPr>
              <a:t>–</a:t>
            </a:r>
          </a:p>
          <a:p>
            <a:pPr algn="ctr" eaLnBrk="1" fontAlgn="auto" hangingPunct="1">
              <a:lnSpc>
                <a:spcPts val="1680"/>
              </a:lnSpc>
              <a:spcBef>
                <a:spcPts val="0"/>
              </a:spcBef>
              <a:spcAft>
                <a:spcPts val="0"/>
              </a:spcAft>
              <a:defRPr/>
            </a:pPr>
            <a:r>
              <a:rPr lang="ru-RU" sz="1400" b="1" dirty="0">
                <a:solidFill>
                  <a:srgbClr val="7030A0"/>
                </a:solidFill>
                <a:latin typeface="+mn-lt"/>
              </a:rPr>
              <a:t>предоставляются на безвозмездной и безвозвратной основе без установления направлений и условий их использования</a:t>
            </a:r>
          </a:p>
          <a:p>
            <a:pPr algn="ctr" eaLnBrk="1" fontAlgn="auto" hangingPunct="1">
              <a:spcBef>
                <a:spcPts val="0"/>
              </a:spcBef>
              <a:spcAft>
                <a:spcPts val="0"/>
              </a:spcAft>
              <a:defRPr/>
            </a:pPr>
            <a:endParaRPr lang="ru-RU" sz="1400" kern="0" dirty="0">
              <a:solidFill>
                <a:srgbClr val="7030A0"/>
              </a:solidFill>
              <a:latin typeface="+mn-lt"/>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smtClean="0">
                <a:solidFill>
                  <a:srgbClr val="003366"/>
                </a:solidFill>
                <a:effectLst>
                  <a:outerShdw blurRad="38100" dist="38100" dir="2700000" algn="tl">
                    <a:srgbClr val="C0C0C0"/>
                  </a:outerShdw>
                </a:effectLst>
                <a:latin typeface="Times New Roman" pitchFamily="18" charset="0"/>
              </a:rPr>
              <a:t>Оказание финансовой помощи в виде </a:t>
            </a:r>
            <a:br>
              <a:rPr lang="ru-RU" sz="2400" b="1" dirty="0" smtClean="0">
                <a:solidFill>
                  <a:srgbClr val="003366"/>
                </a:solidFill>
                <a:effectLst>
                  <a:outerShdw blurRad="38100" dist="38100" dir="2700000" algn="tl">
                    <a:srgbClr val="C0C0C0"/>
                  </a:outerShdw>
                </a:effectLst>
                <a:latin typeface="Times New Roman" pitchFamily="18" charset="0"/>
              </a:rPr>
            </a:br>
            <a:r>
              <a:rPr lang="ru-RU" sz="2400" b="1" dirty="0" smtClean="0">
                <a:solidFill>
                  <a:srgbClr val="003366"/>
                </a:solidFill>
                <a:effectLst>
                  <a:outerShdw blurRad="38100" dist="38100" dir="2700000" algn="tl">
                    <a:srgbClr val="C0C0C0"/>
                  </a:outerShdw>
                </a:effectLst>
                <a:latin typeface="Times New Roman" pitchFamily="18" charset="0"/>
              </a:rPr>
              <a:t>межбюджетных трансфертов в 2023 году</a:t>
            </a:r>
            <a:endParaRPr lang="ru-RU" sz="2400" dirty="0"/>
          </a:p>
        </p:txBody>
      </p:sp>
      <p:graphicFrame>
        <p:nvGraphicFramePr>
          <p:cNvPr id="4" name="Содержимое 3"/>
          <p:cNvGraphicFramePr>
            <a:graphicFrameLocks noGrp="1"/>
          </p:cNvGraphicFramePr>
          <p:nvPr>
            <p:ph idx="1"/>
          </p:nvPr>
        </p:nvGraphicFramePr>
        <p:xfrm>
          <a:off x="304800" y="1545593"/>
          <a:ext cx="4195762" cy="1756723"/>
        </p:xfrm>
        <a:graphic>
          <a:graphicData uri="http://schemas.openxmlformats.org/drawingml/2006/table">
            <a:tbl>
              <a:tblPr firstRow="1" bandRow="1">
                <a:tableStyleId>{5C22544A-7EE6-4342-B048-85BDC9FD1C3A}</a:tableStyleId>
              </a:tblPr>
              <a:tblGrid>
                <a:gridCol w="2915945"/>
                <a:gridCol w="1279817"/>
              </a:tblGrid>
              <a:tr h="370840">
                <a:tc>
                  <a:txBody>
                    <a:bodyPr/>
                    <a:lstStyle/>
                    <a:p>
                      <a:pPr algn="ctr" rtl="0" fontAlgn="ctr"/>
                      <a:r>
                        <a:rPr lang="ru-RU" sz="1500" b="1" i="0" u="none" strike="noStrike" dirty="0">
                          <a:solidFill>
                            <a:srgbClr val="000000"/>
                          </a:solidFill>
                          <a:latin typeface="Times New Roman"/>
                        </a:rPr>
                        <a:t>Показатель</a:t>
                      </a:r>
                    </a:p>
                  </a:txBody>
                  <a:tcPr marL="7620" marR="7620" marT="7620" marB="0" anchor="ctr"/>
                </a:tc>
                <a:tc>
                  <a:txBody>
                    <a:bodyPr/>
                    <a:lstStyle/>
                    <a:p>
                      <a:pPr algn="ctr" rtl="0" fontAlgn="ctr"/>
                      <a:r>
                        <a:rPr lang="ru-RU" sz="1500" b="1" i="0" u="none" strike="noStrike">
                          <a:solidFill>
                            <a:srgbClr val="000000"/>
                          </a:solidFill>
                          <a:latin typeface="Times New Roman"/>
                        </a:rPr>
                        <a:t>Сумма, тыс.рублей</a:t>
                      </a:r>
                    </a:p>
                  </a:txBody>
                  <a:tcPr marL="7620" marR="7620" marT="7620" marB="0" anchor="ctr"/>
                </a:tc>
              </a:tr>
              <a:tr h="370840">
                <a:tc>
                  <a:txBody>
                    <a:bodyPr/>
                    <a:lstStyle/>
                    <a:p>
                      <a:pPr algn="l" rtl="0" fontAlgn="t"/>
                      <a:r>
                        <a:rPr lang="ru-RU" sz="1400" b="1" i="0" u="none" strike="noStrike" dirty="0">
                          <a:solidFill>
                            <a:srgbClr val="000000"/>
                          </a:solidFill>
                          <a:latin typeface="Times New Roman"/>
                        </a:rPr>
                        <a:t>Всего, </a:t>
                      </a:r>
                      <a:r>
                        <a:rPr lang="ru-RU" sz="1400" b="1" i="1" u="none" strike="noStrike" dirty="0">
                          <a:solidFill>
                            <a:srgbClr val="000000"/>
                          </a:solidFill>
                          <a:latin typeface="Times New Roman"/>
                        </a:rPr>
                        <a:t>из</a:t>
                      </a:r>
                      <a:r>
                        <a:rPr lang="ru-RU" sz="1400" b="1" i="0" u="none" strike="noStrike" dirty="0">
                          <a:solidFill>
                            <a:srgbClr val="000000"/>
                          </a:solidFill>
                          <a:latin typeface="Times New Roman"/>
                        </a:rPr>
                        <a:t> </a:t>
                      </a:r>
                      <a:r>
                        <a:rPr lang="ru-RU" sz="1400" b="1" i="1" u="none" strike="noStrike" dirty="0">
                          <a:solidFill>
                            <a:srgbClr val="000000"/>
                          </a:solidFill>
                          <a:latin typeface="Times New Roman"/>
                        </a:rPr>
                        <a:t>них</a:t>
                      </a:r>
                      <a:r>
                        <a:rPr lang="ru-RU" sz="1400" b="1" i="0" u="none" strike="noStrike" dirty="0">
                          <a:solidFill>
                            <a:srgbClr val="000000"/>
                          </a:solidFill>
                          <a:latin typeface="Times New Roman"/>
                        </a:rPr>
                        <a:t>:</a:t>
                      </a:r>
                    </a:p>
                  </a:txBody>
                  <a:tcPr marL="7620" marR="7620" marT="762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400" b="1" i="0" u="none" strike="noStrike" dirty="0" smtClean="0">
                          <a:solidFill>
                            <a:srgbClr val="000000"/>
                          </a:solidFill>
                          <a:latin typeface="Times New Roman"/>
                        </a:rPr>
                        <a:t>6 660 691,00</a:t>
                      </a:r>
                    </a:p>
                  </a:txBody>
                  <a:tcPr marL="7620" marR="7620" marT="7620" marB="0" anchor="ctr"/>
                </a:tc>
              </a:tr>
              <a:tr h="370840">
                <a:tc>
                  <a:txBody>
                    <a:bodyPr/>
                    <a:lstStyle/>
                    <a:p>
                      <a:pPr algn="l" rtl="0" fontAlgn="t"/>
                      <a:r>
                        <a:rPr lang="ru-RU" sz="1400" b="1" i="1" u="none" strike="noStrike" dirty="0">
                          <a:solidFill>
                            <a:srgbClr val="000000"/>
                          </a:solidFill>
                          <a:latin typeface="Times New Roman"/>
                        </a:rPr>
                        <a:t>Финансовая помощь местным бюджетам – всего, </a:t>
                      </a:r>
                      <a:br>
                        <a:rPr lang="ru-RU" sz="1400" b="1" i="1" u="none" strike="noStrike" dirty="0">
                          <a:solidFill>
                            <a:srgbClr val="000000"/>
                          </a:solidFill>
                          <a:latin typeface="Times New Roman"/>
                        </a:rPr>
                      </a:br>
                      <a:r>
                        <a:rPr lang="ru-RU" sz="1400" b="1" i="1" u="none" strike="noStrike" dirty="0">
                          <a:solidFill>
                            <a:srgbClr val="000000"/>
                          </a:solidFill>
                          <a:latin typeface="Times New Roman"/>
                        </a:rPr>
                        <a:t>в том числе:</a:t>
                      </a:r>
                    </a:p>
                  </a:txBody>
                  <a:tcPr marL="7620" marR="7620" marT="7620" marB="0"/>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400" b="1" i="1" u="none" strike="noStrike" dirty="0" smtClean="0">
                          <a:solidFill>
                            <a:srgbClr val="000000"/>
                          </a:solidFill>
                          <a:latin typeface="Times New Roman"/>
                        </a:rPr>
                        <a:t>6 660 691,00</a:t>
                      </a:r>
                    </a:p>
                  </a:txBody>
                  <a:tcPr marL="7620" marR="7620" marT="7620" marB="0" anchor="ctr"/>
                </a:tc>
              </a:tr>
              <a:tr h="273363">
                <a:tc>
                  <a:txBody>
                    <a:bodyPr/>
                    <a:lstStyle/>
                    <a:p>
                      <a:pPr algn="l" rtl="0" fontAlgn="t"/>
                      <a:r>
                        <a:rPr lang="ru-RU" sz="1400" b="0" i="0" u="none" strike="noStrike">
                          <a:solidFill>
                            <a:srgbClr val="000000"/>
                          </a:solidFill>
                          <a:latin typeface="Times New Roman"/>
                        </a:rPr>
                        <a:t>Дотации</a:t>
                      </a:r>
                    </a:p>
                  </a:txBody>
                  <a:tcPr marL="7620" marR="7620" marT="7620" marB="0"/>
                </a:tc>
                <a:tc>
                  <a:txBody>
                    <a:bodyPr/>
                    <a:lstStyle/>
                    <a:p>
                      <a:pPr algn="ctr" fontAlgn="ctr"/>
                      <a:r>
                        <a:rPr lang="ru-RU" sz="1400" b="0" i="0" u="none" strike="noStrike" dirty="0">
                          <a:solidFill>
                            <a:srgbClr val="000000"/>
                          </a:solidFill>
                          <a:latin typeface="Times New Roman"/>
                        </a:rPr>
                        <a:t>6 660 691,00</a:t>
                      </a:r>
                    </a:p>
                  </a:txBody>
                  <a:tcPr marL="7620" marR="7620" marT="7620" marB="0" anchor="ctr"/>
                </a:tc>
              </a:tr>
            </a:tbl>
          </a:graphicData>
        </a:graphic>
      </p:graphicFrame>
      <p:grpSp>
        <p:nvGrpSpPr>
          <p:cNvPr id="5" name="Group 213"/>
          <p:cNvGrpSpPr>
            <a:grpSpLocks/>
          </p:cNvGrpSpPr>
          <p:nvPr/>
        </p:nvGrpSpPr>
        <p:grpSpPr bwMode="auto">
          <a:xfrm>
            <a:off x="3286775" y="3929819"/>
            <a:ext cx="5346438" cy="2469499"/>
            <a:chOff x="2131" y="3910"/>
            <a:chExt cx="2348" cy="821"/>
          </a:xfrm>
        </p:grpSpPr>
        <p:sp>
          <p:nvSpPr>
            <p:cNvPr id="7" name="Oval 200"/>
            <p:cNvSpPr>
              <a:spLocks noChangeAspect="1" noChangeArrowheads="1"/>
            </p:cNvSpPr>
            <p:nvPr/>
          </p:nvSpPr>
          <p:spPr bwMode="auto">
            <a:xfrm>
              <a:off x="3637" y="4100"/>
              <a:ext cx="842" cy="631"/>
            </a:xfrm>
            <a:prstGeom prst="ellipse">
              <a:avLst/>
            </a:prstGeom>
            <a:gradFill rotWithShape="1">
              <a:gsLst>
                <a:gs pos="0">
                  <a:srgbClr val="00FF00"/>
                </a:gs>
                <a:gs pos="50000">
                  <a:srgbClr val="90FF90"/>
                </a:gs>
                <a:gs pos="100000">
                  <a:srgbClr val="00FF00"/>
                </a:gs>
              </a:gsLst>
              <a:lin ang="18900000" scaled="1"/>
            </a:gradFill>
            <a:ln w="9525">
              <a:solidFill>
                <a:srgbClr val="000000"/>
              </a:solidFill>
              <a:round/>
              <a:headEnd/>
              <a:tailEnd/>
            </a:ln>
          </p:spPr>
          <p:txBody>
            <a:bodyPr lIns="36000" tIns="54132" rIns="36000" bIns="54132" anchor="ctr" anchorCtr="1"/>
            <a:lstStyle/>
            <a:p>
              <a:pPr algn="ctr" defTabSz="935038">
                <a:defRPr/>
              </a:pPr>
              <a:r>
                <a:rPr lang="ru-RU" sz="1200" dirty="0" smtClean="0">
                  <a:solidFill>
                    <a:srgbClr val="000000"/>
                  </a:solidFill>
                </a:rPr>
                <a:t>Бюджеты сельских поселений</a:t>
              </a:r>
              <a:endParaRPr lang="ru-RU" sz="1200" dirty="0"/>
            </a:p>
          </p:txBody>
        </p:sp>
        <p:sp>
          <p:nvSpPr>
            <p:cNvPr id="12" name="Oval 205"/>
            <p:cNvSpPr>
              <a:spLocks noChangeAspect="1" noChangeArrowheads="1"/>
            </p:cNvSpPr>
            <p:nvPr/>
          </p:nvSpPr>
          <p:spPr bwMode="auto">
            <a:xfrm>
              <a:off x="2131" y="3910"/>
              <a:ext cx="1015" cy="647"/>
            </a:xfrm>
            <a:prstGeom prst="ellipse">
              <a:avLst/>
            </a:prstGeom>
            <a:gradFill rotWithShape="1">
              <a:gsLst>
                <a:gs pos="0">
                  <a:srgbClr val="CC99FF"/>
                </a:gs>
                <a:gs pos="50000">
                  <a:srgbClr val="FFCCFF"/>
                </a:gs>
                <a:gs pos="100000">
                  <a:srgbClr val="CC99FF"/>
                </a:gs>
              </a:gsLst>
              <a:lin ang="18900000" scaled="1"/>
            </a:gradFill>
            <a:ln w="9525">
              <a:solidFill>
                <a:srgbClr val="000000"/>
              </a:solidFill>
              <a:round/>
              <a:headEnd/>
              <a:tailEnd/>
            </a:ln>
          </p:spPr>
          <p:txBody>
            <a:bodyPr lIns="108265" tIns="54132" rIns="108265" bIns="54132" anchor="ctr" anchorCtr="1"/>
            <a:lstStyle/>
            <a:p>
              <a:pPr algn="ctr" defTabSz="935038"/>
              <a:r>
                <a:rPr lang="ru-RU" sz="1200" u="sng" dirty="0">
                  <a:solidFill>
                    <a:srgbClr val="000000"/>
                  </a:solidFill>
                </a:rPr>
                <a:t>Бюджет</a:t>
              </a:r>
            </a:p>
            <a:p>
              <a:pPr algn="ctr" defTabSz="935038"/>
              <a:r>
                <a:rPr lang="ru-RU" sz="1200" u="sng" dirty="0" smtClean="0">
                  <a:solidFill>
                    <a:srgbClr val="000000"/>
                  </a:solidFill>
                </a:rPr>
                <a:t>муниципального района</a:t>
              </a:r>
              <a:endParaRPr lang="ru-RU" sz="1200" u="sng" dirty="0"/>
            </a:p>
          </p:txBody>
        </p:sp>
      </p:grpSp>
      <p:pic>
        <p:nvPicPr>
          <p:cNvPr id="14" name="Рисунок 15" descr="1untitled(33).jpg"/>
          <p:cNvPicPr>
            <a:picLocks noChangeAspect="1"/>
          </p:cNvPicPr>
          <p:nvPr/>
        </p:nvPicPr>
        <p:blipFill>
          <a:blip r:embed="rId2" cstate="print"/>
          <a:srcRect/>
          <a:stretch>
            <a:fillRect/>
          </a:stretch>
        </p:blipFill>
        <p:spPr bwMode="auto">
          <a:xfrm>
            <a:off x="6357950" y="1571612"/>
            <a:ext cx="2160240" cy="2088232"/>
          </a:xfrm>
          <a:prstGeom prst="rect">
            <a:avLst/>
          </a:prstGeom>
          <a:noFill/>
          <a:ln w="9525">
            <a:noFill/>
            <a:miter lim="800000"/>
            <a:headEnd/>
            <a:tailEnd/>
          </a:ln>
        </p:spPr>
      </p:pic>
      <p:sp>
        <p:nvSpPr>
          <p:cNvPr id="9" name="AutoShape 43"/>
          <p:cNvSpPr>
            <a:spLocks noChangeAspect="1" noChangeArrowheads="1"/>
          </p:cNvSpPr>
          <p:nvPr/>
        </p:nvSpPr>
        <p:spPr bwMode="auto">
          <a:xfrm rot="1218298">
            <a:off x="4490488" y="3354521"/>
            <a:ext cx="3024887" cy="895336"/>
          </a:xfrm>
          <a:prstGeom prst="curvedDownArrow">
            <a:avLst>
              <a:gd name="adj1" fmla="val 31595"/>
              <a:gd name="adj2" fmla="val 84416"/>
              <a:gd name="adj3" fmla="val 33333"/>
            </a:avLst>
          </a:prstGeom>
          <a:solidFill>
            <a:srgbClr val="99CCFF">
              <a:alpha val="65097"/>
            </a:srgbClr>
          </a:solidFill>
          <a:ln w="9525">
            <a:solidFill>
              <a:srgbClr val="000000"/>
            </a:solidFill>
            <a:miter lim="800000"/>
            <a:headEnd/>
            <a:tailEnd/>
          </a:ln>
        </p:spPr>
        <p:txBody>
          <a:bodyPr lIns="91359" tIns="45678" rIns="91359" bIns="45678"/>
          <a:lstStyle/>
          <a:p>
            <a:pPr algn="ctr" defTabSz="912813" eaLnBrk="1" hangingPunct="1"/>
            <a:endParaRPr lang="ru-RU" altLang="ru-RU"/>
          </a:p>
        </p:txBody>
      </p:sp>
      <p:pic>
        <p:nvPicPr>
          <p:cNvPr id="10" name="Рисунок 9" descr="Помощь-малому-бизнесу.jpg"/>
          <p:cNvPicPr>
            <a:picLocks noChangeAspect="1"/>
          </p:cNvPicPr>
          <p:nvPr/>
        </p:nvPicPr>
        <p:blipFill>
          <a:blip r:embed="rId3"/>
          <a:stretch>
            <a:fillRect/>
          </a:stretch>
        </p:blipFill>
        <p:spPr>
          <a:xfrm>
            <a:off x="142844" y="4500570"/>
            <a:ext cx="3143272" cy="1928826"/>
          </a:xfrm>
          <a:prstGeom prst="rect">
            <a:avLst/>
          </a:prstGeom>
          <a:ln>
            <a:noFill/>
          </a:ln>
          <a:effectLst>
            <a:softEdge rad="112500"/>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6" descr="dolg1.jpg"/>
          <p:cNvPicPr>
            <a:picLocks noChangeAspect="1"/>
          </p:cNvPicPr>
          <p:nvPr/>
        </p:nvPicPr>
        <p:blipFill>
          <a:blip r:embed="rId2" cstate="print"/>
          <a:srcRect/>
          <a:stretch>
            <a:fillRect/>
          </a:stretch>
        </p:blipFill>
        <p:spPr bwMode="auto">
          <a:xfrm>
            <a:off x="285720" y="214290"/>
            <a:ext cx="2106758" cy="1370009"/>
          </a:xfrm>
          <a:prstGeom prst="rect">
            <a:avLst/>
          </a:prstGeom>
          <a:noFill/>
          <a:ln w="9525">
            <a:noFill/>
            <a:miter lim="800000"/>
            <a:headEnd/>
            <a:tailEnd/>
          </a:ln>
        </p:spPr>
      </p:pic>
      <p:sp>
        <p:nvSpPr>
          <p:cNvPr id="2" name="Заголовок 1"/>
          <p:cNvSpPr>
            <a:spLocks noGrp="1"/>
          </p:cNvSpPr>
          <p:nvPr>
            <p:ph type="title"/>
          </p:nvPr>
        </p:nvSpPr>
        <p:spPr>
          <a:xfrm>
            <a:off x="2143108" y="142852"/>
            <a:ext cx="4714908" cy="1285884"/>
          </a:xfrm>
        </p:spPr>
        <p:txBody>
          <a:bodyPr>
            <a:normAutofit fontScale="90000"/>
          </a:bodyPr>
          <a:lstStyle/>
          <a:p>
            <a:pPr algn="ctr"/>
            <a:r>
              <a:rPr lang="ru-RU" sz="2400" dirty="0" smtClean="0">
                <a:solidFill>
                  <a:srgbClr val="00B0F0"/>
                </a:solidFill>
              </a:rPr>
              <a:t>Муниципальный долг муниципального района «Льговский район» Курской области</a:t>
            </a:r>
            <a:endParaRPr lang="ru-RU" sz="2400" dirty="0">
              <a:solidFill>
                <a:srgbClr val="00B0F0"/>
              </a:solidFill>
            </a:endParaRPr>
          </a:p>
        </p:txBody>
      </p:sp>
      <p:sp>
        <p:nvSpPr>
          <p:cNvPr id="3" name="Содержимое 2"/>
          <p:cNvSpPr>
            <a:spLocks noGrp="1"/>
          </p:cNvSpPr>
          <p:nvPr>
            <p:ph idx="1"/>
          </p:nvPr>
        </p:nvSpPr>
        <p:spPr>
          <a:xfrm>
            <a:off x="304800" y="1554162"/>
            <a:ext cx="8686800" cy="5018110"/>
          </a:xfrm>
        </p:spPr>
        <p:txBody>
          <a:bodyPr>
            <a:normAutofit/>
          </a:bodyPr>
          <a:lstStyle/>
          <a:p>
            <a:pPr marL="92075" indent="11113">
              <a:buNone/>
            </a:pPr>
            <a:endParaRPr lang="ru-RU" sz="1800" i="1" u="sng" dirty="0" smtClean="0">
              <a:solidFill>
                <a:srgbClr val="00B050"/>
              </a:solidFill>
            </a:endParaRPr>
          </a:p>
          <a:p>
            <a:pPr marL="92075" indent="11113">
              <a:buNone/>
            </a:pPr>
            <a:endParaRPr lang="ru-RU" sz="1800" i="1" u="sng" dirty="0" smtClean="0">
              <a:solidFill>
                <a:srgbClr val="00B050"/>
              </a:solidFill>
            </a:endParaRPr>
          </a:p>
          <a:p>
            <a:pPr marL="92075" indent="11113">
              <a:buNone/>
            </a:pPr>
            <a:r>
              <a:rPr lang="ru-RU" sz="1800" i="1" u="sng" dirty="0" smtClean="0">
                <a:solidFill>
                  <a:srgbClr val="00B050"/>
                </a:solidFill>
              </a:rPr>
              <a:t>Муниципальный  долг </a:t>
            </a:r>
            <a:r>
              <a:rPr lang="ru-RU" sz="1800" dirty="0" smtClean="0"/>
              <a:t>-  </a:t>
            </a:r>
            <a:r>
              <a:rPr lang="ru-RU" sz="1800" dirty="0" smtClean="0">
                <a:solidFill>
                  <a:srgbClr val="7030A0"/>
                </a:solidFill>
              </a:rPr>
              <a:t>это обязательства, возникающие в результате муниципальных заимствований (т.е. кредитов, муниципальных ценных бумаг), гарантий по обязательствам третьих лиц, другие обязательства, принятые на себя муниципальным районам.</a:t>
            </a:r>
          </a:p>
          <a:p>
            <a:pPr marL="92075" indent="11113">
              <a:buNone/>
            </a:pPr>
            <a:endParaRPr lang="ru-RU" sz="1800" dirty="0" smtClean="0">
              <a:solidFill>
                <a:srgbClr val="7030A0"/>
              </a:solidFill>
            </a:endParaRPr>
          </a:p>
          <a:p>
            <a:pPr marL="92075" indent="11113">
              <a:buNone/>
            </a:pPr>
            <a:r>
              <a:rPr lang="ru-RU" sz="1800" dirty="0" smtClean="0">
                <a:solidFill>
                  <a:srgbClr val="7030A0"/>
                </a:solidFill>
              </a:rPr>
              <a:t>По состоянию на 01.01.2024 года муниципальный долг муниципального района «Льговский район» Курской области отсутствует.</a:t>
            </a:r>
          </a:p>
          <a:p>
            <a:pPr marL="92075" indent="11113">
              <a:buNone/>
            </a:pPr>
            <a:endParaRPr lang="ru-RU" sz="1800" dirty="0" smtClean="0"/>
          </a:p>
          <a:p>
            <a:pPr marL="92075" indent="11113">
              <a:buNone/>
            </a:pPr>
            <a:endParaRPr lang="ru-RU" sz="1800" dirty="0" smtClean="0">
              <a:solidFill>
                <a:srgbClr val="002060"/>
              </a:solidFill>
            </a:endParaRPr>
          </a:p>
        </p:txBody>
      </p:sp>
      <p:pic>
        <p:nvPicPr>
          <p:cNvPr id="4" name="Рисунок 7" descr="munipalmzniy dolg.png"/>
          <p:cNvPicPr>
            <a:picLocks noChangeAspect="1"/>
          </p:cNvPicPr>
          <p:nvPr/>
        </p:nvPicPr>
        <p:blipFill>
          <a:blip r:embed="rId3"/>
          <a:srcRect/>
          <a:stretch>
            <a:fillRect/>
          </a:stretch>
        </p:blipFill>
        <p:spPr bwMode="auto">
          <a:xfrm>
            <a:off x="7000892" y="428604"/>
            <a:ext cx="1913518" cy="1071570"/>
          </a:xfrm>
          <a:prstGeom prst="rect">
            <a:avLst/>
          </a:prstGeom>
          <a:noFill/>
          <a:ln w="9525">
            <a:noFill/>
            <a:miter lim="800000"/>
            <a:headEnd/>
            <a:tailEnd/>
          </a:ln>
        </p:spPr>
      </p:pic>
      <p:pic>
        <p:nvPicPr>
          <p:cNvPr id="6" name="Рисунок 5" descr="d2e4235df80037af28db3965943722fe.jpg"/>
          <p:cNvPicPr>
            <a:picLocks noChangeAspect="1"/>
          </p:cNvPicPr>
          <p:nvPr/>
        </p:nvPicPr>
        <p:blipFill>
          <a:blip r:embed="rId4" cstate="print">
            <a:duotone>
              <a:schemeClr val="accent6">
                <a:shade val="45000"/>
                <a:satMod val="135000"/>
              </a:schemeClr>
              <a:prstClr val="white"/>
            </a:duotone>
          </a:blip>
          <a:stretch>
            <a:fillRect/>
          </a:stretch>
        </p:blipFill>
        <p:spPr>
          <a:xfrm>
            <a:off x="6929454" y="4929198"/>
            <a:ext cx="2000263" cy="1785950"/>
          </a:xfrm>
          <a:prstGeom prst="rect">
            <a:avLst/>
          </a:prstGeom>
          <a:ln>
            <a:noFill/>
          </a:ln>
          <a:effectLst>
            <a:softEdge rad="112500"/>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142844" y="357166"/>
            <a:ext cx="8848756" cy="5722959"/>
          </a:xfrm>
        </p:spPr>
        <p:style>
          <a:lnRef idx="1">
            <a:schemeClr val="accent4"/>
          </a:lnRef>
          <a:fillRef idx="2">
            <a:schemeClr val="accent4"/>
          </a:fillRef>
          <a:effectRef idx="1">
            <a:schemeClr val="accent4"/>
          </a:effectRef>
          <a:fontRef idx="minor">
            <a:schemeClr val="dk1"/>
          </a:fontRef>
        </p:style>
        <p:txBody>
          <a:bodyPr>
            <a:noAutofit/>
          </a:bodyPr>
          <a:lstStyle/>
          <a:p>
            <a:pPr algn="ctr">
              <a:buNone/>
            </a:pPr>
            <a:r>
              <a:rPr lang="ru-RU" b="1" dirty="0" smtClean="0">
                <a:solidFill>
                  <a:srgbClr val="7030A0"/>
                </a:solidFill>
              </a:rPr>
              <a:t>Контактная информация:</a:t>
            </a: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Начальник управления финансов администрации</a:t>
            </a:r>
            <a:br>
              <a:rPr lang="ru-RU" sz="2400" dirty="0" smtClean="0">
                <a:solidFill>
                  <a:srgbClr val="7030A0"/>
                </a:solidFill>
              </a:rPr>
            </a:br>
            <a:r>
              <a:rPr lang="ru-RU" sz="2400" dirty="0" smtClean="0">
                <a:solidFill>
                  <a:srgbClr val="7030A0"/>
                </a:solidFill>
              </a:rPr>
              <a:t>Льговского района Курской области – </a:t>
            </a:r>
            <a:br>
              <a:rPr lang="ru-RU" sz="2400" dirty="0" smtClean="0">
                <a:solidFill>
                  <a:srgbClr val="7030A0"/>
                </a:solidFill>
              </a:rPr>
            </a:br>
            <a:r>
              <a:rPr lang="ru-RU" sz="2400" dirty="0" smtClean="0">
                <a:solidFill>
                  <a:srgbClr val="7030A0"/>
                </a:solidFill>
              </a:rPr>
              <a:t>Алферова Татьяна Васильевна</a:t>
            </a:r>
            <a:br>
              <a:rPr lang="ru-RU" sz="2400" dirty="0" smtClean="0">
                <a:solidFill>
                  <a:srgbClr val="7030A0"/>
                </a:solidFill>
              </a:rPr>
            </a:b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График работы с 8-00 до 17-00, перерыв с 12-00 до 13-00.</a:t>
            </a:r>
            <a:br>
              <a:rPr lang="ru-RU" sz="2400" dirty="0" smtClean="0">
                <a:solidFill>
                  <a:srgbClr val="7030A0"/>
                </a:solidFill>
              </a:rPr>
            </a:br>
            <a:r>
              <a:rPr lang="ru-RU" sz="2400" dirty="0" smtClean="0">
                <a:solidFill>
                  <a:srgbClr val="7030A0"/>
                </a:solidFill>
              </a:rPr>
              <a:t>Адрес:  307750, Курская область, г.Льгов, Красная площадь 4б</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Телефоны  (8 47140) 2-40-69, 2-24-89 факс (8 47140) 2-24-89</a:t>
            </a:r>
            <a:br>
              <a:rPr lang="ru-RU" sz="2400" dirty="0" smtClean="0">
                <a:solidFill>
                  <a:srgbClr val="7030A0"/>
                </a:solidFill>
              </a:rPr>
            </a:br>
            <a:r>
              <a:rPr lang="ru-RU" sz="2400" dirty="0" smtClean="0">
                <a:solidFill>
                  <a:srgbClr val="7030A0"/>
                </a:solidFill>
              </a:rPr>
              <a:t>Электронная почта:   </a:t>
            </a:r>
            <a:r>
              <a:rPr lang="en-US" sz="2400" dirty="0" smtClean="0">
                <a:solidFill>
                  <a:srgbClr val="7030A0"/>
                </a:solidFill>
              </a:rPr>
              <a:t>ufinlgov@rambler.ru</a:t>
            </a:r>
            <a:endParaRPr lang="ru-RU" sz="2400" dirty="0">
              <a:solidFill>
                <a:srgbClr val="7030A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00042"/>
            <a:ext cx="5214942" cy="838200"/>
          </a:xfrm>
        </p:spPr>
        <p:txBody>
          <a:bodyPr>
            <a:normAutofit/>
          </a:bodyPr>
          <a:lstStyle/>
          <a:p>
            <a:pPr algn="ctr"/>
            <a:r>
              <a:rPr lang="ru-RU" sz="2400" b="1" dirty="0" smtClean="0">
                <a:solidFill>
                  <a:schemeClr val="tx2">
                    <a:lumMod val="50000"/>
                  </a:schemeClr>
                </a:solidFill>
                <a:effectLst>
                  <a:outerShdw blurRad="38100" dist="38100" dir="2700000" algn="tl">
                    <a:srgbClr val="C0C0C0"/>
                  </a:outerShdw>
                </a:effectLst>
                <a:latin typeface="Times New Roman" pitchFamily="18" charset="0"/>
              </a:rPr>
              <a:t>ОСНОВНЫЕ ХАРАКТЕРИСТИКИ БЮДЖЕТА</a:t>
            </a:r>
            <a:endParaRPr lang="ru-RU" sz="2400" dirty="0"/>
          </a:p>
        </p:txBody>
      </p:sp>
      <p:sp>
        <p:nvSpPr>
          <p:cNvPr id="3" name="Содержимое 2"/>
          <p:cNvSpPr>
            <a:spLocks noGrp="1"/>
          </p:cNvSpPr>
          <p:nvPr>
            <p:ph idx="1"/>
          </p:nvPr>
        </p:nvSpPr>
        <p:spPr/>
        <p:txBody>
          <a:bodyPr>
            <a:normAutofit fontScale="85000" lnSpcReduction="10000"/>
          </a:bodyPr>
          <a:lstStyle/>
          <a:p>
            <a:pPr algn="ctr">
              <a:buNone/>
            </a:pPr>
            <a:r>
              <a:rPr lang="ru-RU" b="1" dirty="0" smtClean="0">
                <a:solidFill>
                  <a:srgbClr val="7030A0"/>
                </a:solidFill>
                <a:latin typeface="Times New Roman" pitchFamily="18" charset="0"/>
              </a:rPr>
              <a:t>ДОХОДЫ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РАСХОДЫ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ДЕФИЦИТ</a:t>
            </a:r>
            <a:r>
              <a:rPr lang="ru-RU" b="1" dirty="0" smtClean="0">
                <a:solidFill>
                  <a:srgbClr val="003366"/>
                </a:solidFill>
                <a:latin typeface="Times New Roman" pitchFamily="18" charset="0"/>
              </a:rPr>
              <a:t> (</a:t>
            </a:r>
            <a:r>
              <a:rPr lang="ru-RU" b="1" dirty="0" smtClean="0">
                <a:solidFill>
                  <a:srgbClr val="7030A0"/>
                </a:solidFill>
                <a:latin typeface="Times New Roman" pitchFamily="18" charset="0"/>
              </a:rPr>
              <a:t>ПРОФИЦИТ)</a:t>
            </a:r>
          </a:p>
          <a:p>
            <a:pPr>
              <a:buNone/>
            </a:pPr>
            <a:endParaRPr lang="ru-RU" b="1" dirty="0" smtClean="0">
              <a:solidFill>
                <a:srgbClr val="003366"/>
              </a:solidFill>
              <a:latin typeface="Times New Roman" pitchFamily="18" charset="0"/>
            </a:endParaRPr>
          </a:p>
          <a:p>
            <a:pPr>
              <a:buNone/>
            </a:pPr>
            <a:r>
              <a:rPr lang="ru-RU" b="1" u="sng" dirty="0" smtClean="0">
                <a:solidFill>
                  <a:srgbClr val="FF0000"/>
                </a:solidFill>
                <a:latin typeface="Times New Roman" pitchFamily="18" charset="0"/>
              </a:rPr>
              <a:t>ДЕФИЦИТ</a:t>
            </a:r>
            <a:r>
              <a:rPr lang="ru-RU" b="1" dirty="0" smtClean="0">
                <a:solidFill>
                  <a:srgbClr val="FF0000"/>
                </a:solidFill>
                <a:latin typeface="Times New Roman" pitchFamily="18" charset="0"/>
              </a:rPr>
              <a:t> </a:t>
            </a:r>
            <a:r>
              <a:rPr lang="ru-RU" b="1" dirty="0" smtClean="0">
                <a:solidFill>
                  <a:srgbClr val="003366"/>
                </a:solidFill>
                <a:latin typeface="Times New Roman" pitchFamily="18" charset="0"/>
              </a:rPr>
              <a:t>– </a:t>
            </a:r>
            <a:r>
              <a:rPr lang="ru-RU" dirty="0" smtClean="0">
                <a:solidFill>
                  <a:srgbClr val="003366"/>
                </a:solidFill>
                <a:latin typeface="Times New Roman" pitchFamily="18" charset="0"/>
              </a:rPr>
              <a:t>превышение расходов над доходами</a:t>
            </a:r>
          </a:p>
          <a:p>
            <a:pPr>
              <a:buNone/>
            </a:pPr>
            <a:r>
              <a:rPr lang="ru-RU" dirty="0" smtClean="0">
                <a:solidFill>
                  <a:srgbClr val="003366"/>
                </a:solidFill>
                <a:latin typeface="Times New Roman" pitchFamily="18" charset="0"/>
              </a:rPr>
              <a:t>(принимается решение об источниках покрытия</a:t>
            </a:r>
          </a:p>
          <a:p>
            <a:pPr>
              <a:buNone/>
            </a:pPr>
            <a:r>
              <a:rPr lang="ru-RU" dirty="0" smtClean="0">
                <a:solidFill>
                  <a:srgbClr val="003366"/>
                </a:solidFill>
                <a:latin typeface="Times New Roman" pitchFamily="18" charset="0"/>
              </a:rPr>
              <a:t>дефицита – использовать остатки, взять в долг)</a:t>
            </a:r>
          </a:p>
          <a:p>
            <a:pPr>
              <a:buNone/>
            </a:pPr>
            <a:endParaRPr lang="ru-RU" dirty="0" smtClean="0">
              <a:solidFill>
                <a:srgbClr val="003366"/>
              </a:solidFill>
              <a:latin typeface="Times New Roman" pitchFamily="18" charset="0"/>
            </a:endParaRPr>
          </a:p>
          <a:p>
            <a:pPr>
              <a:buNone/>
            </a:pPr>
            <a:r>
              <a:rPr lang="ru-RU" b="1" u="sng" dirty="0" smtClean="0">
                <a:solidFill>
                  <a:srgbClr val="7030A0"/>
                </a:solidFill>
                <a:latin typeface="Times New Roman" pitchFamily="18" charset="0"/>
              </a:rPr>
              <a:t>ПРОФИЦИТ</a:t>
            </a:r>
            <a:r>
              <a:rPr lang="ru-RU" b="1" dirty="0" smtClean="0">
                <a:solidFill>
                  <a:srgbClr val="003366"/>
                </a:solidFill>
                <a:latin typeface="Times New Roman" pitchFamily="18" charset="0"/>
              </a:rPr>
              <a:t> – </a:t>
            </a:r>
            <a:r>
              <a:rPr lang="ru-RU" dirty="0" smtClean="0">
                <a:solidFill>
                  <a:srgbClr val="003366"/>
                </a:solidFill>
                <a:latin typeface="Times New Roman" pitchFamily="18" charset="0"/>
              </a:rPr>
              <a:t>превышение доходов над расходами</a:t>
            </a:r>
          </a:p>
          <a:p>
            <a:pPr>
              <a:buNone/>
            </a:pPr>
            <a:r>
              <a:rPr lang="ru-RU" dirty="0" smtClean="0">
                <a:solidFill>
                  <a:srgbClr val="003366"/>
                </a:solidFill>
                <a:latin typeface="Times New Roman" pitchFamily="18" charset="0"/>
              </a:rPr>
              <a:t>(принимается решение об использовании доходов – </a:t>
            </a:r>
          </a:p>
          <a:p>
            <a:pPr>
              <a:buNone/>
            </a:pPr>
            <a:r>
              <a:rPr lang="ru-RU" dirty="0" smtClean="0">
                <a:solidFill>
                  <a:srgbClr val="003366"/>
                </a:solidFill>
                <a:latin typeface="Times New Roman" pitchFamily="18" charset="0"/>
              </a:rPr>
              <a:t>накапливать резервы, остатки, погашать долг)</a:t>
            </a:r>
          </a:p>
        </p:txBody>
      </p:sp>
      <p:pic>
        <p:nvPicPr>
          <p:cNvPr id="4" name="Picture 2" descr="F:\Obmen\Безуглова\Инна\img_h8a8F3.jpg"/>
          <p:cNvPicPr>
            <a:picLocks noChangeAspect="1" noChangeArrowheads="1"/>
          </p:cNvPicPr>
          <p:nvPr/>
        </p:nvPicPr>
        <p:blipFill>
          <a:blip r:embed="rId2" cstate="print"/>
          <a:srcRect/>
          <a:stretch>
            <a:fillRect/>
          </a:stretch>
        </p:blipFill>
        <p:spPr bwMode="auto">
          <a:xfrm>
            <a:off x="6286512" y="142852"/>
            <a:ext cx="2097642" cy="135729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971536"/>
          </a:xfrm>
        </p:spPr>
        <p:txBody>
          <a:bodyPr>
            <a:noAutofit/>
          </a:bodyPr>
          <a:lstStyle/>
          <a:p>
            <a:pPr algn="ctr"/>
            <a:r>
              <a:rPr lang="ru-RU" sz="2000" dirty="0" smtClean="0">
                <a:ln w="1905"/>
                <a:solidFill>
                  <a:srgbClr val="C00000"/>
                </a:solidFill>
                <a:effectLst>
                  <a:innerShdw blurRad="69850" dist="43180" dir="5400000">
                    <a:srgbClr val="000000">
                      <a:alpha val="65000"/>
                    </a:srgbClr>
                  </a:innerShdw>
                </a:effectLst>
                <a:latin typeface="Times New Roman" pitchFamily="18" charset="0"/>
              </a:rPr>
              <a:t>ОСНОВНЫЕ ХАРАКТЕРИСТИКИ </a:t>
            </a:r>
            <a:br>
              <a:rPr lang="ru-RU" sz="2000" dirty="0" smtClean="0">
                <a:ln w="1905"/>
                <a:solidFill>
                  <a:srgbClr val="C00000"/>
                </a:solidFill>
                <a:effectLst>
                  <a:innerShdw blurRad="69850" dist="43180" dir="5400000">
                    <a:srgbClr val="000000">
                      <a:alpha val="65000"/>
                    </a:srgbClr>
                  </a:innerShdw>
                </a:effectLst>
                <a:latin typeface="Times New Roman" pitchFamily="18" charset="0"/>
              </a:rPr>
            </a:br>
            <a:r>
              <a:rPr lang="ru-RU" sz="2000" dirty="0" smtClean="0">
                <a:ln w="1905"/>
                <a:solidFill>
                  <a:srgbClr val="C00000"/>
                </a:solidFill>
                <a:effectLst>
                  <a:innerShdw blurRad="69850" dist="43180" dir="5400000">
                    <a:srgbClr val="000000">
                      <a:alpha val="65000"/>
                    </a:srgbClr>
                  </a:innerShdw>
                </a:effectLst>
                <a:latin typeface="Times New Roman" pitchFamily="18" charset="0"/>
              </a:rPr>
              <a:t> БЮДЖЕТА МУНИЦИПАЛЬНОГО РАЙОНА «ЛЬГОВСКИЙ РАЙОН»  КУРСКОЙ ОБЛАСТИ ЗА 2023 ГОД</a:t>
            </a:r>
            <a:endParaRPr lang="ru-RU" sz="2000" dirty="0"/>
          </a:p>
        </p:txBody>
      </p:sp>
      <p:graphicFrame>
        <p:nvGraphicFramePr>
          <p:cNvPr id="4" name="Содержимое 3"/>
          <p:cNvGraphicFramePr>
            <a:graphicFrameLocks noGrp="1"/>
          </p:cNvGraphicFramePr>
          <p:nvPr>
            <p:ph idx="1"/>
          </p:nvPr>
        </p:nvGraphicFramePr>
        <p:xfrm>
          <a:off x="1000100" y="2285992"/>
          <a:ext cx="7072362" cy="3017556"/>
        </p:xfrm>
        <a:graphic>
          <a:graphicData uri="http://schemas.openxmlformats.org/drawingml/2006/table">
            <a:tbl>
              <a:tblPr firstRow="1" bandRow="1">
                <a:tableStyleId>{21E4AEA4-8DFA-4A89-87EB-49C32662AFE0}</a:tableStyleId>
              </a:tblPr>
              <a:tblGrid>
                <a:gridCol w="4088709"/>
                <a:gridCol w="2983653"/>
              </a:tblGrid>
              <a:tr h="688641">
                <a:tc>
                  <a:txBody>
                    <a:bodyPr/>
                    <a:lstStyle/>
                    <a:p>
                      <a:pPr algn="ctr" fontAlgn="t"/>
                      <a:r>
                        <a:rPr lang="ru-RU" sz="1800" b="1" i="0" u="none" strike="noStrike" dirty="0">
                          <a:solidFill>
                            <a:srgbClr val="FFFFFF"/>
                          </a:solidFill>
                          <a:latin typeface="Franklin Gothic Book"/>
                        </a:rPr>
                        <a:t> </a:t>
                      </a:r>
                    </a:p>
                  </a:txBody>
                  <a:tcPr marL="7620" marR="7620" marT="7620" marB="0"/>
                </a:tc>
                <a:tc>
                  <a:txBody>
                    <a:bodyPr/>
                    <a:lstStyle/>
                    <a:p>
                      <a:pPr algn="ctr" rtl="0" fontAlgn="b"/>
                      <a:r>
                        <a:rPr lang="ru-RU" sz="1200" b="1" i="0" u="none" strike="noStrike" dirty="0">
                          <a:solidFill>
                            <a:srgbClr val="FFFFFF"/>
                          </a:solidFill>
                          <a:latin typeface="Times New Roman"/>
                        </a:rPr>
                        <a:t>Бюджет муниципального </a:t>
                      </a:r>
                      <a:r>
                        <a:rPr lang="ru-RU" sz="1200" b="1" i="0" u="none" strike="noStrike" dirty="0" smtClean="0">
                          <a:solidFill>
                            <a:srgbClr val="FFFFFF"/>
                          </a:solidFill>
                          <a:latin typeface="Times New Roman"/>
                        </a:rPr>
                        <a:t>района</a:t>
                      </a:r>
                    </a:p>
                    <a:p>
                      <a:pPr algn="ctr" rtl="0" fontAlgn="b"/>
                      <a:endParaRPr lang="ru-RU" sz="1200" b="1" i="0" u="none" strike="noStrike" dirty="0">
                        <a:solidFill>
                          <a:srgbClr val="FFFFFF"/>
                        </a:solidFill>
                        <a:latin typeface="Times New Roman"/>
                      </a:endParaRPr>
                    </a:p>
                  </a:txBody>
                  <a:tcPr marL="7620" marR="7620" marT="7620" marB="0" anchor="b"/>
                </a:tc>
              </a:tr>
              <a:tr h="397199">
                <a:tc>
                  <a:txBody>
                    <a:bodyPr/>
                    <a:lstStyle/>
                    <a:p>
                      <a:pPr algn="l" rtl="0" fontAlgn="ctr"/>
                      <a:r>
                        <a:rPr lang="ru-RU" sz="1600" b="1" i="0" u="none" strike="noStrike" dirty="0">
                          <a:solidFill>
                            <a:srgbClr val="003366"/>
                          </a:solidFill>
                          <a:effectLst>
                            <a:outerShdw blurRad="50800" dist="38100" algn="tr" rotWithShape="0">
                              <a:prstClr val="black">
                                <a:alpha val="40000"/>
                              </a:prstClr>
                            </a:outerShdw>
                          </a:effectLst>
                          <a:latin typeface="Times New Roman"/>
                        </a:rPr>
                        <a:t>Доходы – всего </a:t>
                      </a:r>
                    </a:p>
                  </a:txBody>
                  <a:tcPr marR="7620" marT="7620" marB="0" anchor="ctr"/>
                </a:tc>
                <a:tc>
                  <a:txBody>
                    <a:bodyPr/>
                    <a:lstStyle/>
                    <a:p>
                      <a:pPr algn="ctr" fontAlgn="b"/>
                      <a:r>
                        <a:rPr lang="ru-RU" sz="2000" b="1" i="0" u="none" strike="noStrike" dirty="0">
                          <a:solidFill>
                            <a:srgbClr val="000000"/>
                          </a:solidFill>
                          <a:latin typeface="Times New Roman" pitchFamily="18" charset="0"/>
                          <a:cs typeface="Times New Roman" pitchFamily="18" charset="0"/>
                        </a:rPr>
                        <a:t>562 191 813,62</a:t>
                      </a:r>
                    </a:p>
                  </a:txBody>
                  <a:tcPr marL="7620" marR="7620" marT="7620" marB="0" anchor="ctr"/>
                </a:tc>
              </a:tr>
              <a:tr h="342920">
                <a:tc>
                  <a:txBody>
                    <a:bodyPr/>
                    <a:lstStyle/>
                    <a:p>
                      <a:pPr algn="l" rtl="0" fontAlgn="ctr"/>
                      <a:r>
                        <a:rPr lang="ru-RU" sz="1600" b="0" i="0" u="none" strike="noStrike" dirty="0">
                          <a:solidFill>
                            <a:srgbClr val="003366"/>
                          </a:solidFill>
                          <a:effectLst>
                            <a:outerShdw blurRad="50800" dist="38100" algn="tr" rotWithShape="0">
                              <a:prstClr val="black">
                                <a:alpha val="40000"/>
                              </a:prstClr>
                            </a:outerShdw>
                          </a:effectLst>
                          <a:latin typeface="Times New Roman"/>
                        </a:rPr>
                        <a:t>из них:</a:t>
                      </a:r>
                    </a:p>
                  </a:txBody>
                  <a:tcPr marR="7620" marT="7620" marB="0" anchor="ctr"/>
                </a:tc>
                <a:tc>
                  <a:txBody>
                    <a:bodyPr/>
                    <a:lstStyle/>
                    <a:p>
                      <a:pPr algn="ctr" fontAlgn="b"/>
                      <a:endParaRPr lang="ru-RU" sz="2000" b="0" i="0" u="none" strike="noStrike" dirty="0">
                        <a:solidFill>
                          <a:srgbClr val="000000"/>
                        </a:solidFill>
                        <a:latin typeface="Times New Roman" pitchFamily="18" charset="0"/>
                        <a:cs typeface="Times New Roman" pitchFamily="18" charset="0"/>
                      </a:endParaRPr>
                    </a:p>
                  </a:txBody>
                  <a:tcPr marL="7620" marR="7620" marT="7620" marB="0" anchor="ctr"/>
                </a:tc>
              </a:tr>
              <a:tr h="397199">
                <a:tc>
                  <a:txBody>
                    <a:bodyPr/>
                    <a:lstStyle/>
                    <a:p>
                      <a:pPr algn="l" rtl="0" fontAlgn="ctr"/>
                      <a:r>
                        <a:rPr lang="ru-RU" sz="1600" b="0" i="0" u="none" strike="noStrike">
                          <a:solidFill>
                            <a:srgbClr val="003366"/>
                          </a:solidFill>
                          <a:effectLst>
                            <a:outerShdw blurRad="50800" dist="38100" algn="tr" rotWithShape="0">
                              <a:prstClr val="black">
                                <a:alpha val="40000"/>
                              </a:prstClr>
                            </a:outerShdw>
                          </a:effectLst>
                          <a:latin typeface="Times New Roman"/>
                        </a:rPr>
                        <a:t>налоговые и неналоговые</a:t>
                      </a:r>
                    </a:p>
                  </a:txBody>
                  <a:tcPr marR="7620" marT="7620" marB="0" anchor="ctr"/>
                </a:tc>
                <a:tc>
                  <a:txBody>
                    <a:bodyPr/>
                    <a:lstStyle/>
                    <a:p>
                      <a:pPr algn="ctr" fontAlgn="b"/>
                      <a:r>
                        <a:rPr lang="ru-RU" sz="2000" b="0" i="0" u="none" strike="noStrike" dirty="0">
                          <a:solidFill>
                            <a:srgbClr val="000000"/>
                          </a:solidFill>
                          <a:latin typeface="Times New Roman" pitchFamily="18" charset="0"/>
                          <a:cs typeface="Times New Roman" pitchFamily="18" charset="0"/>
                        </a:rPr>
                        <a:t>91 370 852,90</a:t>
                      </a:r>
                    </a:p>
                  </a:txBody>
                  <a:tcPr marL="7620" marR="7620" marT="7620" marB="0" anchor="ctr"/>
                </a:tc>
              </a:tr>
              <a:tr h="397199">
                <a:tc>
                  <a:txBody>
                    <a:bodyPr/>
                    <a:lstStyle/>
                    <a:p>
                      <a:pPr algn="l" rtl="0" fontAlgn="ctr"/>
                      <a:r>
                        <a:rPr lang="ru-RU" sz="1600" b="0" i="0" u="none" strike="noStrike">
                          <a:solidFill>
                            <a:srgbClr val="003366"/>
                          </a:solidFill>
                          <a:effectLst>
                            <a:outerShdw blurRad="50800" dist="38100" algn="tr" rotWithShape="0">
                              <a:prstClr val="black">
                                <a:alpha val="40000"/>
                              </a:prstClr>
                            </a:outerShdw>
                          </a:effectLst>
                          <a:latin typeface="Times New Roman"/>
                        </a:rPr>
                        <a:t>безвозмездные поступления</a:t>
                      </a:r>
                    </a:p>
                  </a:txBody>
                  <a:tcPr marR="7620" marT="7620" marB="0" anchor="ctr"/>
                </a:tc>
                <a:tc>
                  <a:txBody>
                    <a:bodyPr/>
                    <a:lstStyle/>
                    <a:p>
                      <a:pPr algn="ctr" fontAlgn="b"/>
                      <a:r>
                        <a:rPr lang="ru-RU" sz="2000" b="0" i="0" u="none" strike="noStrike" dirty="0">
                          <a:solidFill>
                            <a:srgbClr val="000000"/>
                          </a:solidFill>
                          <a:latin typeface="Times New Roman" pitchFamily="18" charset="0"/>
                          <a:cs typeface="Times New Roman" pitchFamily="18" charset="0"/>
                        </a:rPr>
                        <a:t>470 820 960,72</a:t>
                      </a:r>
                    </a:p>
                  </a:txBody>
                  <a:tcPr marL="7620" marR="7620" marT="7620" marB="0" anchor="ctr"/>
                </a:tc>
              </a:tr>
              <a:tr h="397199">
                <a:tc>
                  <a:txBody>
                    <a:bodyPr/>
                    <a:lstStyle/>
                    <a:p>
                      <a:pPr algn="l" rtl="0" fontAlgn="ctr"/>
                      <a:r>
                        <a:rPr lang="ru-RU" sz="1600" b="1" i="0" u="none" strike="noStrike">
                          <a:solidFill>
                            <a:srgbClr val="003366"/>
                          </a:solidFill>
                          <a:effectLst>
                            <a:outerShdw blurRad="50800" dist="38100" algn="tr" rotWithShape="0">
                              <a:prstClr val="black">
                                <a:alpha val="40000"/>
                              </a:prstClr>
                            </a:outerShdw>
                          </a:effectLst>
                          <a:latin typeface="Times New Roman"/>
                        </a:rPr>
                        <a:t>Расходы – всего </a:t>
                      </a:r>
                    </a:p>
                  </a:txBody>
                  <a:tcPr marR="7620" marT="7620" marB="0" anchor="ctr"/>
                </a:tc>
                <a:tc>
                  <a:txBody>
                    <a:bodyPr/>
                    <a:lstStyle/>
                    <a:p>
                      <a:pPr algn="ctr" fontAlgn="b"/>
                      <a:r>
                        <a:rPr lang="ru-RU" sz="2000" b="1" i="0" u="none" strike="noStrike" dirty="0">
                          <a:solidFill>
                            <a:srgbClr val="000000"/>
                          </a:solidFill>
                          <a:latin typeface="Times New Roman" pitchFamily="18" charset="0"/>
                          <a:cs typeface="Times New Roman" pitchFamily="18" charset="0"/>
                        </a:rPr>
                        <a:t>517 717 928,49</a:t>
                      </a:r>
                    </a:p>
                  </a:txBody>
                  <a:tcPr marL="7620" marR="7620" marT="7620" marB="0" anchor="ctr"/>
                </a:tc>
              </a:tr>
              <a:tr h="397199">
                <a:tc>
                  <a:txBody>
                    <a:bodyPr/>
                    <a:lstStyle/>
                    <a:p>
                      <a:pPr algn="l" rtl="0" fontAlgn="ctr"/>
                      <a:r>
                        <a:rPr lang="ru-RU" sz="1600" b="1" i="0" u="none" strike="noStrike" dirty="0" smtClean="0">
                          <a:solidFill>
                            <a:srgbClr val="003366"/>
                          </a:solidFill>
                          <a:effectLst>
                            <a:outerShdw blurRad="50800" dist="38100" algn="tr" rotWithShape="0">
                              <a:prstClr val="black">
                                <a:alpha val="40000"/>
                              </a:prstClr>
                            </a:outerShdw>
                          </a:effectLst>
                          <a:latin typeface="Times New Roman"/>
                        </a:rPr>
                        <a:t>Дефицит</a:t>
                      </a:r>
                      <a:endParaRPr lang="ru-RU" sz="1600" b="1" i="0" u="none" strike="noStrike" dirty="0">
                        <a:solidFill>
                          <a:srgbClr val="003366"/>
                        </a:solidFill>
                        <a:effectLst>
                          <a:outerShdw blurRad="50800" dist="38100" algn="tr" rotWithShape="0">
                            <a:prstClr val="black">
                              <a:alpha val="40000"/>
                            </a:prstClr>
                          </a:outerShdw>
                        </a:effectLst>
                        <a:latin typeface="Times New Roman"/>
                      </a:endParaRPr>
                    </a:p>
                  </a:txBody>
                  <a:tcPr marR="7620" marT="7620" marB="0" anchor="ctr"/>
                </a:tc>
                <a:tc>
                  <a:txBody>
                    <a:bodyPr/>
                    <a:lstStyle/>
                    <a:p>
                      <a:pPr algn="ctr" fontAlgn="b"/>
                      <a:r>
                        <a:rPr lang="ru-RU" sz="2000" b="1" i="0" u="none" strike="noStrike" dirty="0">
                          <a:solidFill>
                            <a:srgbClr val="000000"/>
                          </a:solidFill>
                          <a:latin typeface="Times New Roman" pitchFamily="18" charset="0"/>
                          <a:cs typeface="Times New Roman" pitchFamily="18" charset="0"/>
                        </a:rPr>
                        <a:t>44 473 885,13</a:t>
                      </a:r>
                    </a:p>
                  </a:txBody>
                  <a:tcPr marL="7620" marR="7620" marT="7620" marB="0" anchor="ctr"/>
                </a:tc>
              </a:tr>
            </a:tbl>
          </a:graphicData>
        </a:graphic>
      </p:graphicFrame>
      <p:sp>
        <p:nvSpPr>
          <p:cNvPr id="5" name="Прямоугольник 4"/>
          <p:cNvSpPr/>
          <p:nvPr/>
        </p:nvSpPr>
        <p:spPr>
          <a:xfrm>
            <a:off x="8046885" y="1785926"/>
            <a:ext cx="862159" cy="369332"/>
          </a:xfrm>
          <a:prstGeom prst="rect">
            <a:avLst/>
          </a:prstGeom>
        </p:spPr>
        <p:txBody>
          <a:bodyPr wrap="none">
            <a:spAutoFit/>
          </a:bodyPr>
          <a:lstStyle/>
          <a:p>
            <a:pPr lvl="0" algn="r" defTabSz="1082675" fontAlgn="base">
              <a:spcBef>
                <a:spcPct val="0"/>
              </a:spcBef>
              <a:spcAft>
                <a:spcPct val="0"/>
              </a:spcAft>
            </a:pPr>
            <a:r>
              <a:rPr lang="ru-RU" dirty="0" smtClean="0">
                <a:solidFill>
                  <a:srgbClr val="003366"/>
                </a:solidFill>
                <a:latin typeface="Times New Roman" pitchFamily="18" charset="0"/>
              </a:rPr>
              <a:t>рублей</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C0000"/>
                </a:solidFill>
              </a:rPr>
              <a:t>ДОХОДЫ БЮДЖЕТА</a:t>
            </a:r>
            <a:r>
              <a:rPr lang="ru-RU" dirty="0" smtClean="0"/>
              <a:t/>
            </a:r>
            <a:br>
              <a:rPr lang="ru-RU" dirty="0" smtClean="0"/>
            </a:br>
            <a:endParaRPr lang="ru-RU" dirty="0"/>
          </a:p>
        </p:txBody>
      </p:sp>
      <p:pic>
        <p:nvPicPr>
          <p:cNvPr id="4" name="Picture 1" descr="C:\Documents and Settings\Bezuglova_I\Рабочий стол\Картинка\160822_17_Ma.jpg"/>
          <p:cNvPicPr>
            <a:picLocks noGrp="1" noChangeAspect="1" noChangeArrowheads="1"/>
          </p:cNvPicPr>
          <p:nvPr>
            <p:ph idx="1"/>
          </p:nvPr>
        </p:nvPicPr>
        <p:blipFill>
          <a:blip r:embed="rId2" cstate="print"/>
          <a:srcRect/>
          <a:stretch>
            <a:fillRect/>
          </a:stretch>
        </p:blipFill>
        <p:spPr bwMode="auto">
          <a:xfrm>
            <a:off x="214282" y="214290"/>
            <a:ext cx="2621100" cy="1428760"/>
          </a:xfrm>
          <a:prstGeom prst="rect">
            <a:avLst/>
          </a:prstGeom>
          <a:noFill/>
        </p:spPr>
      </p:pic>
      <p:pic>
        <p:nvPicPr>
          <p:cNvPr id="5" name="Рисунок 10" descr="91123380_pensii.jpg"/>
          <p:cNvPicPr>
            <a:picLocks noChangeAspect="1"/>
          </p:cNvPicPr>
          <p:nvPr/>
        </p:nvPicPr>
        <p:blipFill>
          <a:blip r:embed="rId3" cstate="print"/>
          <a:srcRect/>
          <a:stretch>
            <a:fillRect/>
          </a:stretch>
        </p:blipFill>
        <p:spPr bwMode="auto">
          <a:xfrm>
            <a:off x="6572264" y="214290"/>
            <a:ext cx="2428860" cy="1406182"/>
          </a:xfrm>
          <a:prstGeom prst="rect">
            <a:avLst/>
          </a:prstGeom>
          <a:noFill/>
          <a:ln w="9525">
            <a:noFill/>
            <a:miter lim="800000"/>
            <a:headEnd/>
            <a:tailEnd/>
          </a:ln>
        </p:spPr>
      </p:pic>
      <p:graphicFrame>
        <p:nvGraphicFramePr>
          <p:cNvPr id="6" name="Схема 5"/>
          <p:cNvGraphicFramePr/>
          <p:nvPr/>
        </p:nvGraphicFramePr>
        <p:xfrm>
          <a:off x="1785918" y="1285860"/>
          <a:ext cx="5701612" cy="53063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42852"/>
            <a:ext cx="8686800" cy="785818"/>
          </a:xfrm>
        </p:spPr>
        <p:txBody>
          <a:bodyPr>
            <a:noAutofit/>
          </a:bodyPr>
          <a:lstStyle/>
          <a:p>
            <a:pPr algn="ctr"/>
            <a:r>
              <a:rPr lang="ru-RU" sz="2000" b="1" dirty="0" smtClean="0">
                <a:solidFill>
                  <a:srgbClr val="CC0000"/>
                </a:solidFill>
                <a:effectLst>
                  <a:outerShdw blurRad="38100" dist="38100" dir="2700000" algn="tl">
                    <a:srgbClr val="C0C0C0"/>
                  </a:outerShdw>
                </a:effectLst>
                <a:latin typeface="Times New Roman" pitchFamily="18" charset="0"/>
              </a:rPr>
              <a:t>Структура доходов бюджета МУНИЦИПАЛЬНОГО РАЙОНА «ЛЬГОВСКИЙ РАЙОН» Курской области за 2023 год</a:t>
            </a:r>
            <a:endParaRPr lang="ru-RU" sz="2000" dirty="0"/>
          </a:p>
        </p:txBody>
      </p:sp>
      <p:graphicFrame>
        <p:nvGraphicFramePr>
          <p:cNvPr id="4" name="Содержимое 3"/>
          <p:cNvGraphicFramePr>
            <a:graphicFrameLocks noGrp="1"/>
          </p:cNvGraphicFramePr>
          <p:nvPr>
            <p:ph idx="1"/>
          </p:nvPr>
        </p:nvGraphicFramePr>
        <p:xfrm>
          <a:off x="285720" y="1142984"/>
          <a:ext cx="8624918" cy="5299081"/>
        </p:xfrm>
        <a:graphic>
          <a:graphicData uri="http://schemas.openxmlformats.org/drawingml/2006/table">
            <a:tbl>
              <a:tblPr firstRow="1" bandRow="1">
                <a:tableStyleId>{5C22544A-7EE6-4342-B048-85BDC9FD1C3A}</a:tableStyleId>
              </a:tblPr>
              <a:tblGrid>
                <a:gridCol w="5695960"/>
                <a:gridCol w="1500198"/>
                <a:gridCol w="1428760"/>
              </a:tblGrid>
              <a:tr h="401089">
                <a:tc>
                  <a:txBody>
                    <a:bodyPr/>
                    <a:lstStyle/>
                    <a:p>
                      <a:pPr algn="ctr" rtl="0" fontAlgn="ctr"/>
                      <a:r>
                        <a:rPr lang="ru-RU" sz="1000" b="1" i="0" u="none" strike="noStrike" dirty="0">
                          <a:solidFill>
                            <a:srgbClr val="000000"/>
                          </a:solidFill>
                          <a:latin typeface="Times New Roman"/>
                        </a:rPr>
                        <a:t>Наименование </a:t>
                      </a:r>
                    </a:p>
                  </a:txBody>
                  <a:tcPr marL="7620" marR="7620" marT="7620" marB="0" anchor="ctr"/>
                </a:tc>
                <a:tc>
                  <a:txBody>
                    <a:bodyPr/>
                    <a:lstStyle/>
                    <a:p>
                      <a:pPr algn="ctr" rtl="0" fontAlgn="ctr"/>
                      <a:r>
                        <a:rPr lang="ru-RU" sz="1000" b="1" i="0" u="none" strike="noStrike" dirty="0">
                          <a:solidFill>
                            <a:srgbClr val="000000"/>
                          </a:solidFill>
                          <a:latin typeface="Times New Roman"/>
                        </a:rPr>
                        <a:t>Предусмотрено </a:t>
                      </a:r>
                      <a:r>
                        <a:rPr lang="ru-RU" sz="1000" b="1" i="0" u="none" strike="noStrike" dirty="0" smtClean="0">
                          <a:solidFill>
                            <a:srgbClr val="000000"/>
                          </a:solidFill>
                          <a:latin typeface="Times New Roman"/>
                        </a:rPr>
                        <a:t>на 2023 </a:t>
                      </a:r>
                      <a:r>
                        <a:rPr lang="ru-RU" sz="1000" b="1" i="0" u="none" strike="noStrike" dirty="0">
                          <a:solidFill>
                            <a:srgbClr val="000000"/>
                          </a:solidFill>
                          <a:latin typeface="Times New Roman"/>
                        </a:rPr>
                        <a:t>год</a:t>
                      </a:r>
                    </a:p>
                  </a:txBody>
                  <a:tcPr marL="7620" marR="7620" marT="7620" marB="0" anchor="ctr"/>
                </a:tc>
                <a:tc>
                  <a:txBody>
                    <a:bodyPr/>
                    <a:lstStyle/>
                    <a:p>
                      <a:pPr algn="ctr" rtl="0" fontAlgn="ctr"/>
                      <a:r>
                        <a:rPr lang="ru-RU" sz="1000" b="1" i="0" u="none" strike="noStrike" dirty="0">
                          <a:solidFill>
                            <a:srgbClr val="000000"/>
                          </a:solidFill>
                          <a:latin typeface="Times New Roman"/>
                        </a:rPr>
                        <a:t>Исполнено за </a:t>
                      </a:r>
                      <a:r>
                        <a:rPr lang="ru-RU" sz="1000" b="1" i="0" u="none" strike="noStrike" dirty="0" smtClean="0">
                          <a:solidFill>
                            <a:srgbClr val="000000"/>
                          </a:solidFill>
                          <a:latin typeface="Times New Roman"/>
                        </a:rPr>
                        <a:t>2023 </a:t>
                      </a:r>
                      <a:r>
                        <a:rPr lang="ru-RU" sz="1000" b="1" i="0" u="none" strike="noStrike" dirty="0">
                          <a:solidFill>
                            <a:srgbClr val="000000"/>
                          </a:solidFill>
                          <a:latin typeface="Times New Roman"/>
                        </a:rPr>
                        <a:t>год</a:t>
                      </a:r>
                    </a:p>
                  </a:txBody>
                  <a:tcPr marL="7620" marR="7620" marT="7620" marB="0" anchor="ctr"/>
                </a:tc>
              </a:tr>
              <a:tr h="235903">
                <a:tc>
                  <a:txBody>
                    <a:bodyPr/>
                    <a:lstStyle/>
                    <a:p>
                      <a:pPr algn="l" rtl="0" fontAlgn="t"/>
                      <a:r>
                        <a:rPr lang="ru-RU" sz="1100" b="1" i="0" u="none" strike="noStrike" dirty="0">
                          <a:solidFill>
                            <a:srgbClr val="000000"/>
                          </a:solidFill>
                          <a:latin typeface="Times New Roman"/>
                        </a:rPr>
                        <a:t>Всего</a:t>
                      </a:r>
                    </a:p>
                  </a:txBody>
                  <a:tcPr marL="7620" marR="7620" marT="7620" marB="0" anchor="ctr"/>
                </a:tc>
                <a:tc>
                  <a:txBody>
                    <a:bodyPr/>
                    <a:lstStyle/>
                    <a:p>
                      <a:pPr algn="ctr" fontAlgn="ctr"/>
                      <a:r>
                        <a:rPr lang="ru-RU" sz="1100" b="1" i="0" u="none" strike="noStrike">
                          <a:solidFill>
                            <a:srgbClr val="000000"/>
                          </a:solidFill>
                          <a:latin typeface="Calibri"/>
                        </a:rPr>
                        <a:t>  509 010 791,19</a:t>
                      </a:r>
                    </a:p>
                  </a:txBody>
                  <a:tcPr marL="7620" marR="7620" marT="7620" marB="0" anchor="ctr"/>
                </a:tc>
                <a:tc>
                  <a:txBody>
                    <a:bodyPr/>
                    <a:lstStyle/>
                    <a:p>
                      <a:pPr algn="ctr" fontAlgn="ctr"/>
                      <a:r>
                        <a:rPr lang="ru-RU" sz="1100" b="1" i="0" u="none" strike="noStrike">
                          <a:solidFill>
                            <a:srgbClr val="000000"/>
                          </a:solidFill>
                          <a:latin typeface="Calibri"/>
                        </a:rPr>
                        <a:t>  562 191 813,62</a:t>
                      </a:r>
                    </a:p>
                  </a:txBody>
                  <a:tcPr marL="7620" marR="7620" marT="7620" marB="0" anchor="ctr"/>
                </a:tc>
              </a:tr>
              <a:tr h="220264">
                <a:tc>
                  <a:txBody>
                    <a:bodyPr/>
                    <a:lstStyle/>
                    <a:p>
                      <a:pPr algn="l" rtl="0" fontAlgn="t"/>
                      <a:r>
                        <a:rPr lang="ru-RU" sz="1000" b="0" i="1" u="none" strike="noStrike" dirty="0">
                          <a:solidFill>
                            <a:srgbClr val="000000"/>
                          </a:solidFill>
                          <a:latin typeface="Times New Roman"/>
                        </a:rPr>
                        <a:t>в том числе:</a:t>
                      </a:r>
                    </a:p>
                  </a:txBody>
                  <a:tcPr marL="7620" marR="7620" marT="7620" marB="0" anchor="ctr"/>
                </a:tc>
                <a:tc>
                  <a:txBody>
                    <a:bodyPr/>
                    <a:lstStyle/>
                    <a:p>
                      <a:pPr algn="ctr" fontAlgn="ctr"/>
                      <a:r>
                        <a:rPr lang="ru-RU" sz="1100" b="0" i="0" u="none" strike="noStrike">
                          <a:solidFill>
                            <a:srgbClr val="000000"/>
                          </a:solidFill>
                          <a:latin typeface="Calibri"/>
                        </a:rPr>
                        <a:t> </a:t>
                      </a:r>
                    </a:p>
                  </a:txBody>
                  <a:tcPr marL="7620" marR="7620" marT="7620" marB="0" anchor="ctr"/>
                </a:tc>
                <a:tc>
                  <a:txBody>
                    <a:bodyPr/>
                    <a:lstStyle/>
                    <a:p>
                      <a:pPr algn="ctr" fontAlgn="ctr"/>
                      <a:r>
                        <a:rPr lang="ru-RU" sz="1100" b="0" i="0" u="none" strike="noStrike">
                          <a:solidFill>
                            <a:srgbClr val="000000"/>
                          </a:solidFill>
                          <a:latin typeface="Calibri"/>
                        </a:rPr>
                        <a:t> </a:t>
                      </a:r>
                    </a:p>
                  </a:txBody>
                  <a:tcPr marL="7620" marR="7620" marT="7620" marB="0" anchor="ctr"/>
                </a:tc>
              </a:tr>
              <a:tr h="231795">
                <a:tc>
                  <a:txBody>
                    <a:bodyPr/>
                    <a:lstStyle/>
                    <a:p>
                      <a:pPr algn="l" rtl="0" fontAlgn="b"/>
                      <a:r>
                        <a:rPr lang="ru-RU" sz="1100" b="1" i="1" u="none" strike="noStrike" dirty="0">
                          <a:solidFill>
                            <a:srgbClr val="000000"/>
                          </a:solidFill>
                          <a:latin typeface="Times New Roman"/>
                        </a:rPr>
                        <a:t>Налоговые и неналоговые доходы</a:t>
                      </a:r>
                    </a:p>
                  </a:txBody>
                  <a:tcPr marL="7620" marR="7620" marT="7620" marB="0" anchor="ctr"/>
                </a:tc>
                <a:tc>
                  <a:txBody>
                    <a:bodyPr/>
                    <a:lstStyle/>
                    <a:p>
                      <a:pPr algn="ctr" fontAlgn="ctr"/>
                      <a:r>
                        <a:rPr lang="ru-RU" sz="1100" b="1" i="1" u="none" strike="noStrike" dirty="0">
                          <a:solidFill>
                            <a:srgbClr val="000000"/>
                          </a:solidFill>
                          <a:latin typeface="Calibri"/>
                        </a:rPr>
                        <a:t>  82 </a:t>
                      </a:r>
                      <a:r>
                        <a:rPr lang="ru-RU" sz="1100" b="1" i="1" u="none" strike="noStrike" dirty="0" smtClean="0">
                          <a:solidFill>
                            <a:srgbClr val="000000"/>
                          </a:solidFill>
                          <a:latin typeface="Calibri"/>
                        </a:rPr>
                        <a:t>603 178,44</a:t>
                      </a:r>
                      <a:endParaRPr lang="ru-RU" sz="1100" b="1" i="1" u="none" strike="noStrike" dirty="0">
                        <a:solidFill>
                          <a:srgbClr val="000000"/>
                        </a:solidFill>
                        <a:latin typeface="Calibri"/>
                      </a:endParaRPr>
                    </a:p>
                  </a:txBody>
                  <a:tcPr marL="7620" marR="7620" marT="7620" marB="0" anchor="ctr"/>
                </a:tc>
                <a:tc>
                  <a:txBody>
                    <a:bodyPr/>
                    <a:lstStyle/>
                    <a:p>
                      <a:pPr algn="ctr" fontAlgn="ctr"/>
                      <a:r>
                        <a:rPr lang="ru-RU" sz="1100" b="1" i="1" u="none" strike="noStrike">
                          <a:solidFill>
                            <a:srgbClr val="000000"/>
                          </a:solidFill>
                          <a:latin typeface="Calibri"/>
                        </a:rPr>
                        <a:t>  91 370 852,90</a:t>
                      </a:r>
                    </a:p>
                  </a:txBody>
                  <a:tcPr marL="7620" marR="7620" marT="7620" marB="0" anchor="ctr"/>
                </a:tc>
              </a:tr>
              <a:tr h="231795">
                <a:tc>
                  <a:txBody>
                    <a:bodyPr/>
                    <a:lstStyle/>
                    <a:p>
                      <a:pPr algn="l" fontAlgn="b"/>
                      <a:r>
                        <a:rPr lang="ru-RU" sz="1100" b="0" i="0" u="none" strike="noStrike" dirty="0">
                          <a:solidFill>
                            <a:srgbClr val="000000"/>
                          </a:solidFill>
                          <a:latin typeface="Calibri"/>
                        </a:rPr>
                        <a:t>Налоги на прибыль, доходы</a:t>
                      </a:r>
                    </a:p>
                  </a:txBody>
                  <a:tcPr marL="7620" marR="7620" marT="7620" marB="0" anchor="ctr"/>
                </a:tc>
                <a:tc>
                  <a:txBody>
                    <a:bodyPr/>
                    <a:lstStyle/>
                    <a:p>
                      <a:pPr algn="ctr" fontAlgn="ctr"/>
                      <a:r>
                        <a:rPr lang="ru-RU" sz="1100" b="0" i="0" u="none" strike="noStrike">
                          <a:solidFill>
                            <a:srgbClr val="000000"/>
                          </a:solidFill>
                          <a:latin typeface="Calibri"/>
                        </a:rPr>
                        <a:t>  54 669 333,00</a:t>
                      </a:r>
                    </a:p>
                  </a:txBody>
                  <a:tcPr marL="7620" marR="7620" marT="7620" marB="0" anchor="ctr"/>
                </a:tc>
                <a:tc>
                  <a:txBody>
                    <a:bodyPr/>
                    <a:lstStyle/>
                    <a:p>
                      <a:pPr algn="ctr" fontAlgn="ctr"/>
                      <a:r>
                        <a:rPr lang="ru-RU" sz="1100" b="0" i="0" u="none" strike="noStrike">
                          <a:solidFill>
                            <a:srgbClr val="000000"/>
                          </a:solidFill>
                          <a:latin typeface="Calibri"/>
                        </a:rPr>
                        <a:t>  60 957 739,61</a:t>
                      </a:r>
                    </a:p>
                  </a:txBody>
                  <a:tcPr marL="7620" marR="7620" marT="7620" marB="0" anchor="ctr"/>
                </a:tc>
              </a:tr>
              <a:tr h="231795">
                <a:tc>
                  <a:txBody>
                    <a:bodyPr/>
                    <a:lstStyle/>
                    <a:p>
                      <a:pPr algn="l" fontAlgn="t"/>
                      <a:r>
                        <a:rPr lang="ru-RU" sz="1100" b="0" i="0" u="none" strike="noStrike" dirty="0">
                          <a:solidFill>
                            <a:srgbClr val="000000"/>
                          </a:solidFill>
                          <a:latin typeface="Calibri"/>
                        </a:rPr>
                        <a:t>Налоги на товары (работы, услуги), реализуемые на территории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7 327 843,00</a:t>
                      </a:r>
                    </a:p>
                  </a:txBody>
                  <a:tcPr marL="7620" marR="7620" marT="7620" marB="0" anchor="ctr"/>
                </a:tc>
                <a:tc>
                  <a:txBody>
                    <a:bodyPr/>
                    <a:lstStyle/>
                    <a:p>
                      <a:pPr algn="ctr" fontAlgn="ctr"/>
                      <a:r>
                        <a:rPr lang="ru-RU" sz="1100" b="0" i="0" u="none" strike="noStrike">
                          <a:solidFill>
                            <a:srgbClr val="000000"/>
                          </a:solidFill>
                          <a:latin typeface="Calibri"/>
                        </a:rPr>
                        <a:t>  8 052 633,84</a:t>
                      </a:r>
                    </a:p>
                  </a:txBody>
                  <a:tcPr marL="7620" marR="7620" marT="7620" marB="0" anchor="ctr"/>
                </a:tc>
              </a:tr>
              <a:tr h="190113">
                <a:tc>
                  <a:txBody>
                    <a:bodyPr/>
                    <a:lstStyle/>
                    <a:p>
                      <a:pPr algn="l" fontAlgn="b"/>
                      <a:r>
                        <a:rPr lang="ru-RU" sz="1100" b="0" i="0" u="none" strike="noStrike">
                          <a:solidFill>
                            <a:srgbClr val="000000"/>
                          </a:solidFill>
                          <a:latin typeface="Calibri"/>
                        </a:rPr>
                        <a:t>Налоги на совокупный доход</a:t>
                      </a:r>
                    </a:p>
                  </a:txBody>
                  <a:tcPr marL="7620" marR="7620" marT="7620" marB="0" anchor="ctr"/>
                </a:tc>
                <a:tc>
                  <a:txBody>
                    <a:bodyPr/>
                    <a:lstStyle/>
                    <a:p>
                      <a:pPr algn="ctr" fontAlgn="ctr"/>
                      <a:r>
                        <a:rPr lang="ru-RU" sz="1100" b="0" i="0" u="none" strike="noStrike">
                          <a:solidFill>
                            <a:srgbClr val="000000"/>
                          </a:solidFill>
                          <a:latin typeface="Calibri"/>
                        </a:rPr>
                        <a:t>  3 245 596,00</a:t>
                      </a:r>
                    </a:p>
                  </a:txBody>
                  <a:tcPr marL="7620" marR="7620" marT="7620" marB="0" anchor="ctr"/>
                </a:tc>
                <a:tc>
                  <a:txBody>
                    <a:bodyPr/>
                    <a:lstStyle/>
                    <a:p>
                      <a:pPr algn="ctr" fontAlgn="ctr"/>
                      <a:r>
                        <a:rPr lang="ru-RU" sz="1100" b="0" i="0" u="none" strike="noStrike">
                          <a:solidFill>
                            <a:srgbClr val="000000"/>
                          </a:solidFill>
                          <a:latin typeface="Calibri"/>
                        </a:rPr>
                        <a:t>  3 205 615,78</a:t>
                      </a:r>
                    </a:p>
                  </a:txBody>
                  <a:tcPr marL="7620" marR="7620" marT="7620" marB="0" anchor="ctr"/>
                </a:tc>
              </a:tr>
              <a:tr h="371960">
                <a:tc>
                  <a:txBody>
                    <a:bodyPr/>
                    <a:lstStyle/>
                    <a:p>
                      <a:pPr algn="l" fontAlgn="t"/>
                      <a:r>
                        <a:rPr lang="ru-RU" sz="1100" b="0" i="0" u="none" strike="noStrike" dirty="0">
                          <a:solidFill>
                            <a:srgbClr val="000000"/>
                          </a:solidFill>
                          <a:latin typeface="Calibri"/>
                        </a:rPr>
                        <a:t>Доходы от использования имущества, находящегося в государственной и муниципальной собственности</a:t>
                      </a:r>
                    </a:p>
                  </a:txBody>
                  <a:tcPr marL="7620" marR="7620" marT="7620" marB="0" anchor="ctr"/>
                </a:tc>
                <a:tc>
                  <a:txBody>
                    <a:bodyPr/>
                    <a:lstStyle/>
                    <a:p>
                      <a:pPr algn="ctr" fontAlgn="ctr"/>
                      <a:r>
                        <a:rPr lang="ru-RU" sz="1100" b="0" i="0" u="none" strike="noStrike" dirty="0">
                          <a:solidFill>
                            <a:srgbClr val="000000"/>
                          </a:solidFill>
                          <a:latin typeface="Calibri"/>
                        </a:rPr>
                        <a:t> </a:t>
                      </a:r>
                    </a:p>
                  </a:txBody>
                  <a:tcPr marL="7620" marR="7620" marT="7620" marB="0" anchor="ctr"/>
                </a:tc>
                <a:tc>
                  <a:txBody>
                    <a:bodyPr/>
                    <a:lstStyle/>
                    <a:p>
                      <a:pPr algn="ctr" fontAlgn="ctr"/>
                      <a:r>
                        <a:rPr lang="ru-RU" sz="1100" b="0" i="0" u="none" strike="noStrike">
                          <a:solidFill>
                            <a:srgbClr val="000000"/>
                          </a:solidFill>
                          <a:latin typeface="Calibri"/>
                        </a:rPr>
                        <a:t>   42 920,22</a:t>
                      </a:r>
                    </a:p>
                  </a:txBody>
                  <a:tcPr marL="7620" marR="7620" marT="7620" marB="0" anchor="ctr"/>
                </a:tc>
              </a:tr>
              <a:tr h="194709">
                <a:tc>
                  <a:txBody>
                    <a:bodyPr/>
                    <a:lstStyle/>
                    <a:p>
                      <a:pPr algn="l" fontAlgn="t"/>
                      <a:r>
                        <a:rPr lang="ru-RU" sz="1100" b="0" i="0" u="none" strike="noStrike">
                          <a:solidFill>
                            <a:srgbClr val="000000"/>
                          </a:solidFill>
                          <a:latin typeface="Calibri"/>
                        </a:rPr>
                        <a:t>Государственная пошлина</a:t>
                      </a:r>
                    </a:p>
                  </a:txBody>
                  <a:tcPr marL="7620" marR="7620" marT="7620" marB="0" anchor="ctr"/>
                </a:tc>
                <a:tc>
                  <a:txBody>
                    <a:bodyPr/>
                    <a:lstStyle/>
                    <a:p>
                      <a:pPr algn="ctr" fontAlgn="ctr"/>
                      <a:r>
                        <a:rPr lang="ru-RU" sz="1100" b="0" i="0" u="none" strike="noStrike" dirty="0">
                          <a:solidFill>
                            <a:srgbClr val="000000"/>
                          </a:solidFill>
                          <a:latin typeface="Calibri"/>
                        </a:rPr>
                        <a:t>  15 580 213,00</a:t>
                      </a:r>
                    </a:p>
                  </a:txBody>
                  <a:tcPr marL="7620" marR="7620" marT="7620" marB="0" anchor="ctr"/>
                </a:tc>
                <a:tc>
                  <a:txBody>
                    <a:bodyPr/>
                    <a:lstStyle/>
                    <a:p>
                      <a:pPr algn="ctr" fontAlgn="ctr"/>
                      <a:r>
                        <a:rPr lang="ru-RU" sz="1100" b="0" i="0" u="none" strike="noStrike" dirty="0">
                          <a:solidFill>
                            <a:srgbClr val="000000"/>
                          </a:solidFill>
                          <a:latin typeface="Calibri"/>
                        </a:rPr>
                        <a:t>  17 239 681,15</a:t>
                      </a:r>
                    </a:p>
                  </a:txBody>
                  <a:tcPr marL="7620" marR="7620" marT="7620" marB="0" anchor="ctr"/>
                </a:tc>
              </a:tr>
              <a:tr h="231795">
                <a:tc>
                  <a:txBody>
                    <a:bodyPr/>
                    <a:lstStyle/>
                    <a:p>
                      <a:pPr algn="l" fontAlgn="b"/>
                      <a:r>
                        <a:rPr lang="ru-RU" sz="1100" b="0" i="0" u="none" strike="noStrike" dirty="0">
                          <a:solidFill>
                            <a:srgbClr val="000000"/>
                          </a:solidFill>
                          <a:latin typeface="Calibri"/>
                        </a:rPr>
                        <a:t>Платежи при пользовании природными ресурсами</a:t>
                      </a:r>
                    </a:p>
                  </a:txBody>
                  <a:tcPr marL="7620" marR="7620" marT="7620" marB="0" anchor="ctr"/>
                </a:tc>
                <a:tc>
                  <a:txBody>
                    <a:bodyPr/>
                    <a:lstStyle/>
                    <a:p>
                      <a:pPr algn="ctr" fontAlgn="ctr"/>
                      <a:r>
                        <a:rPr lang="ru-RU" sz="1100" b="0" i="0" u="none" strike="noStrike" dirty="0">
                          <a:solidFill>
                            <a:srgbClr val="000000"/>
                          </a:solidFill>
                          <a:latin typeface="Calibri"/>
                        </a:rPr>
                        <a:t>   4 699,44</a:t>
                      </a:r>
                    </a:p>
                  </a:txBody>
                  <a:tcPr marL="7620" marR="7620" marT="7620" marB="0" anchor="ctr"/>
                </a:tc>
                <a:tc>
                  <a:txBody>
                    <a:bodyPr/>
                    <a:lstStyle/>
                    <a:p>
                      <a:pPr algn="ctr" fontAlgn="ctr"/>
                      <a:r>
                        <a:rPr lang="ru-RU" sz="1100" b="0" i="0" u="none" strike="noStrike" dirty="0">
                          <a:solidFill>
                            <a:srgbClr val="000000"/>
                          </a:solidFill>
                          <a:latin typeface="Calibri"/>
                        </a:rPr>
                        <a:t>   4 699,25</a:t>
                      </a:r>
                    </a:p>
                  </a:txBody>
                  <a:tcPr marL="7620" marR="7620" marT="7620" marB="0" anchor="ctr"/>
                </a:tc>
              </a:tr>
              <a:tr h="231795">
                <a:tc>
                  <a:txBody>
                    <a:bodyPr/>
                    <a:lstStyle/>
                    <a:p>
                      <a:pPr algn="l" fontAlgn="b"/>
                      <a:r>
                        <a:rPr lang="ru-RU" sz="1100" b="0" i="0" u="none" strike="noStrike" dirty="0">
                          <a:solidFill>
                            <a:srgbClr val="000000"/>
                          </a:solidFill>
                          <a:latin typeface="Calibri"/>
                        </a:rPr>
                        <a:t>Доходы от оказания платных услуг (работ) и компенсации затрат государства</a:t>
                      </a:r>
                    </a:p>
                  </a:txBody>
                  <a:tcPr marL="7620" marR="7620" marT="7620" marB="0" anchor="ctr"/>
                </a:tc>
                <a:tc>
                  <a:txBody>
                    <a:bodyPr/>
                    <a:lstStyle/>
                    <a:p>
                      <a:pPr algn="ctr" fontAlgn="ctr"/>
                      <a:r>
                        <a:rPr lang="ru-RU" sz="1100" b="0" i="0" u="none" strike="noStrike" dirty="0">
                          <a:solidFill>
                            <a:srgbClr val="000000"/>
                          </a:solidFill>
                          <a:latin typeface="Calibri"/>
                        </a:rPr>
                        <a:t>   33 946,00</a:t>
                      </a:r>
                    </a:p>
                  </a:txBody>
                  <a:tcPr marL="7620" marR="7620" marT="7620" marB="0" anchor="ctr"/>
                </a:tc>
                <a:tc>
                  <a:txBody>
                    <a:bodyPr/>
                    <a:lstStyle/>
                    <a:p>
                      <a:pPr algn="ctr" fontAlgn="ctr"/>
                      <a:r>
                        <a:rPr lang="ru-RU" sz="1100" b="0" i="0" u="none" strike="noStrike" dirty="0">
                          <a:solidFill>
                            <a:srgbClr val="000000"/>
                          </a:solidFill>
                          <a:latin typeface="Calibri"/>
                        </a:rPr>
                        <a:t>   33 945,63</a:t>
                      </a:r>
                    </a:p>
                  </a:txBody>
                  <a:tcPr marL="7620" marR="7620" marT="7620" marB="0" anchor="ctr"/>
                </a:tc>
              </a:tr>
              <a:tr h="231795">
                <a:tc>
                  <a:txBody>
                    <a:bodyPr/>
                    <a:lstStyle/>
                    <a:p>
                      <a:pPr algn="l" fontAlgn="b"/>
                      <a:r>
                        <a:rPr lang="ru-RU" sz="1100" b="0" i="0" u="none" strike="noStrike" dirty="0">
                          <a:solidFill>
                            <a:srgbClr val="000000"/>
                          </a:solidFill>
                          <a:latin typeface="Calibri"/>
                        </a:rPr>
                        <a:t>Доходы от продажи материальных и нематериальных активов</a:t>
                      </a:r>
                    </a:p>
                  </a:txBody>
                  <a:tcPr marL="7620" marR="7620" marT="7620" marB="0" anchor="ctr"/>
                </a:tc>
                <a:tc>
                  <a:txBody>
                    <a:bodyPr/>
                    <a:lstStyle/>
                    <a:p>
                      <a:pPr algn="ctr" fontAlgn="ctr"/>
                      <a:r>
                        <a:rPr lang="ru-RU" sz="1100" b="0" i="0" u="none" strike="noStrike" dirty="0">
                          <a:solidFill>
                            <a:srgbClr val="000000"/>
                          </a:solidFill>
                          <a:latin typeface="Calibri"/>
                        </a:rPr>
                        <a:t>  1 515 184,00</a:t>
                      </a:r>
                    </a:p>
                  </a:txBody>
                  <a:tcPr marL="7620" marR="7620" marT="7620" marB="0" anchor="ctr"/>
                </a:tc>
                <a:tc>
                  <a:txBody>
                    <a:bodyPr/>
                    <a:lstStyle/>
                    <a:p>
                      <a:pPr algn="ctr" fontAlgn="ctr"/>
                      <a:r>
                        <a:rPr lang="ru-RU" sz="1100" b="0" i="0" u="none" strike="noStrike" dirty="0">
                          <a:solidFill>
                            <a:srgbClr val="000000"/>
                          </a:solidFill>
                          <a:latin typeface="Calibri"/>
                        </a:rPr>
                        <a:t>  1 560 928,98</a:t>
                      </a:r>
                    </a:p>
                  </a:txBody>
                  <a:tcPr marL="7620" marR="7620" marT="7620" marB="0" anchor="ctr"/>
                </a:tc>
              </a:tr>
              <a:tr h="231795">
                <a:tc>
                  <a:txBody>
                    <a:bodyPr/>
                    <a:lstStyle/>
                    <a:p>
                      <a:pPr algn="l" fontAlgn="b"/>
                      <a:r>
                        <a:rPr lang="ru-RU" sz="1100" b="0" i="0" u="none" strike="noStrike" dirty="0">
                          <a:solidFill>
                            <a:srgbClr val="000000"/>
                          </a:solidFill>
                          <a:latin typeface="Calibri"/>
                        </a:rPr>
                        <a:t>Штрафы, санкции, возмещение ущерба</a:t>
                      </a:r>
                    </a:p>
                  </a:txBody>
                  <a:tcPr marL="7620" marR="7620" marT="7620" marB="0" anchor="ctr"/>
                </a:tc>
                <a:tc>
                  <a:txBody>
                    <a:bodyPr/>
                    <a:lstStyle/>
                    <a:p>
                      <a:pPr algn="ctr" fontAlgn="ctr"/>
                      <a:r>
                        <a:rPr lang="ru-RU" sz="1100" b="0" i="0" u="none" strike="noStrike">
                          <a:solidFill>
                            <a:srgbClr val="000000"/>
                          </a:solidFill>
                          <a:latin typeface="Calibri"/>
                        </a:rPr>
                        <a:t>   174 750,00</a:t>
                      </a:r>
                    </a:p>
                  </a:txBody>
                  <a:tcPr marL="7620" marR="7620" marT="7620" marB="0" anchor="ctr"/>
                </a:tc>
                <a:tc>
                  <a:txBody>
                    <a:bodyPr/>
                    <a:lstStyle/>
                    <a:p>
                      <a:pPr algn="ctr" fontAlgn="ctr"/>
                      <a:r>
                        <a:rPr lang="ru-RU" sz="1100" b="0" i="0" u="none" strike="noStrike" dirty="0">
                          <a:solidFill>
                            <a:srgbClr val="000000"/>
                          </a:solidFill>
                          <a:latin typeface="Calibri"/>
                        </a:rPr>
                        <a:t>   223 640,62</a:t>
                      </a:r>
                    </a:p>
                  </a:txBody>
                  <a:tcPr marL="7620" marR="7620" marT="7620" marB="0" anchor="ctr"/>
                </a:tc>
              </a:tr>
              <a:tr h="231795">
                <a:tc>
                  <a:txBody>
                    <a:bodyPr/>
                    <a:lstStyle/>
                    <a:p>
                      <a:pPr algn="l" fontAlgn="b"/>
                      <a:r>
                        <a:rPr lang="ru-RU" sz="1100" b="0" i="0" u="none" strike="noStrike" dirty="0">
                          <a:solidFill>
                            <a:srgbClr val="000000"/>
                          </a:solidFill>
                          <a:latin typeface="Calibri"/>
                        </a:rPr>
                        <a:t>Прочие неналоговые доходы</a:t>
                      </a:r>
                    </a:p>
                  </a:txBody>
                  <a:tcPr marL="7620" marR="7620" marT="7620" marB="0" anchor="ctr"/>
                </a:tc>
                <a:tc>
                  <a:txBody>
                    <a:bodyPr/>
                    <a:lstStyle/>
                    <a:p>
                      <a:pPr algn="ctr" fontAlgn="ctr"/>
                      <a:r>
                        <a:rPr lang="ru-RU" sz="1100" b="0" i="0" u="none" strike="noStrike">
                          <a:solidFill>
                            <a:srgbClr val="000000"/>
                          </a:solidFill>
                          <a:latin typeface="Calibri"/>
                        </a:rPr>
                        <a:t>   51 614,00</a:t>
                      </a:r>
                    </a:p>
                  </a:txBody>
                  <a:tcPr marL="7620" marR="7620" marT="7620" marB="0" anchor="ctr"/>
                </a:tc>
                <a:tc>
                  <a:txBody>
                    <a:bodyPr/>
                    <a:lstStyle/>
                    <a:p>
                      <a:pPr algn="ctr" fontAlgn="ctr"/>
                      <a:r>
                        <a:rPr lang="ru-RU" sz="1100" b="0" i="0" u="none" strike="noStrike" dirty="0">
                          <a:solidFill>
                            <a:srgbClr val="000000"/>
                          </a:solidFill>
                          <a:latin typeface="Calibri"/>
                        </a:rPr>
                        <a:t>   49 047,82</a:t>
                      </a:r>
                    </a:p>
                  </a:txBody>
                  <a:tcPr marL="7620" marR="7620" marT="7620" marB="0" anchor="ctr"/>
                </a:tc>
              </a:tr>
              <a:tr h="231795">
                <a:tc>
                  <a:txBody>
                    <a:bodyPr/>
                    <a:lstStyle/>
                    <a:p>
                      <a:pPr algn="l" fontAlgn="b"/>
                      <a:r>
                        <a:rPr lang="ru-RU" sz="1100" b="1" i="1" u="none" strike="noStrike" dirty="0">
                          <a:solidFill>
                            <a:srgbClr val="000000"/>
                          </a:solidFill>
                          <a:latin typeface="Calibri"/>
                        </a:rPr>
                        <a:t>Безвозмездные поступления</a:t>
                      </a:r>
                    </a:p>
                  </a:txBody>
                  <a:tcPr marL="7620" marR="7620" marT="7620" marB="0" anchor="ctr"/>
                </a:tc>
                <a:tc>
                  <a:txBody>
                    <a:bodyPr/>
                    <a:lstStyle/>
                    <a:p>
                      <a:pPr algn="ctr" fontAlgn="ctr"/>
                      <a:r>
                        <a:rPr lang="ru-RU" sz="1100" b="1" i="1" u="none" strike="noStrike">
                          <a:solidFill>
                            <a:srgbClr val="000000"/>
                          </a:solidFill>
                          <a:latin typeface="Calibri"/>
                        </a:rPr>
                        <a:t>  426 407 612,75</a:t>
                      </a:r>
                    </a:p>
                  </a:txBody>
                  <a:tcPr marL="7620" marR="7620" marT="7620" marB="0" anchor="ctr"/>
                </a:tc>
                <a:tc>
                  <a:txBody>
                    <a:bodyPr/>
                    <a:lstStyle/>
                    <a:p>
                      <a:pPr algn="ctr" fontAlgn="ctr"/>
                      <a:r>
                        <a:rPr lang="ru-RU" sz="1100" b="1" i="1" u="none" strike="noStrike" dirty="0">
                          <a:solidFill>
                            <a:srgbClr val="000000"/>
                          </a:solidFill>
                          <a:latin typeface="Calibri"/>
                        </a:rPr>
                        <a:t>  470 820 960,72</a:t>
                      </a:r>
                    </a:p>
                  </a:txBody>
                  <a:tcPr marL="7620" marR="7620" marT="7620" marB="0" anchor="ctr"/>
                </a:tc>
              </a:tr>
              <a:tr h="231795">
                <a:tc>
                  <a:txBody>
                    <a:bodyPr/>
                    <a:lstStyle/>
                    <a:p>
                      <a:pPr algn="l" fontAlgn="t"/>
                      <a:r>
                        <a:rPr lang="ru-RU" sz="1100" b="0" i="0" u="none" strike="noStrike" dirty="0">
                          <a:solidFill>
                            <a:srgbClr val="000000"/>
                          </a:solidFill>
                          <a:latin typeface="Calibri"/>
                        </a:rPr>
                        <a:t>Безвозмездные поступления от других бюджетов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428 606 087,00</a:t>
                      </a:r>
                    </a:p>
                  </a:txBody>
                  <a:tcPr marL="7620" marR="7620" marT="7620" marB="0" anchor="ctr"/>
                </a:tc>
                <a:tc>
                  <a:txBody>
                    <a:bodyPr/>
                    <a:lstStyle/>
                    <a:p>
                      <a:pPr algn="ctr" fontAlgn="ctr"/>
                      <a:r>
                        <a:rPr lang="ru-RU" sz="1100" b="0" i="0" u="none" strike="noStrike" dirty="0">
                          <a:solidFill>
                            <a:srgbClr val="000000"/>
                          </a:solidFill>
                          <a:latin typeface="Calibri"/>
                        </a:rPr>
                        <a:t>  473 019 434,97</a:t>
                      </a:r>
                    </a:p>
                  </a:txBody>
                  <a:tcPr marL="7620" marR="7620" marT="7620" marB="0" anchor="ctr"/>
                </a:tc>
              </a:tr>
              <a:tr h="231795">
                <a:tc>
                  <a:txBody>
                    <a:bodyPr/>
                    <a:lstStyle/>
                    <a:p>
                      <a:pPr algn="l" fontAlgn="b"/>
                      <a:r>
                        <a:rPr lang="ru-RU" sz="1100" b="0" i="0" u="none" strike="noStrike" dirty="0">
                          <a:solidFill>
                            <a:srgbClr val="000000"/>
                          </a:solidFill>
                          <a:latin typeface="Calibri"/>
                        </a:rPr>
                        <a:t>Дотации бюджетам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80 185 748,00</a:t>
                      </a:r>
                    </a:p>
                  </a:txBody>
                  <a:tcPr marL="7620" marR="7620" marT="7620" marB="0" anchor="ctr"/>
                </a:tc>
                <a:tc>
                  <a:txBody>
                    <a:bodyPr/>
                    <a:lstStyle/>
                    <a:p>
                      <a:pPr algn="ctr" fontAlgn="ctr"/>
                      <a:r>
                        <a:rPr lang="ru-RU" sz="1100" b="0" i="0" u="none" strike="noStrike" dirty="0">
                          <a:solidFill>
                            <a:srgbClr val="000000"/>
                          </a:solidFill>
                          <a:latin typeface="Calibri"/>
                        </a:rPr>
                        <a:t>  80 185 748,00</a:t>
                      </a:r>
                    </a:p>
                  </a:txBody>
                  <a:tcPr marL="7620" marR="7620" marT="7620" marB="0" anchor="ctr"/>
                </a:tc>
              </a:tr>
              <a:tr h="231795">
                <a:tc>
                  <a:txBody>
                    <a:bodyPr/>
                    <a:lstStyle/>
                    <a:p>
                      <a:pPr algn="l" fontAlgn="t"/>
                      <a:r>
                        <a:rPr lang="ru-RU" sz="1100" b="0" i="0" u="none" strike="noStrike" dirty="0">
                          <a:solidFill>
                            <a:srgbClr val="000000"/>
                          </a:solidFill>
                          <a:latin typeface="Calibri"/>
                        </a:rPr>
                        <a:t>Субсидии бюджетам бюджетной системы  российской федерации (межбюджетные субсидии)</a:t>
                      </a:r>
                    </a:p>
                  </a:txBody>
                  <a:tcPr marL="7620" marR="7620" marT="7620" marB="0" anchor="ctr"/>
                </a:tc>
                <a:tc>
                  <a:txBody>
                    <a:bodyPr/>
                    <a:lstStyle/>
                    <a:p>
                      <a:pPr algn="ctr" fontAlgn="ctr"/>
                      <a:r>
                        <a:rPr lang="ru-RU" sz="1100" b="0" i="0" u="none" strike="noStrike">
                          <a:solidFill>
                            <a:srgbClr val="000000"/>
                          </a:solidFill>
                          <a:latin typeface="Calibri"/>
                        </a:rPr>
                        <a:t>  41 834 480,00</a:t>
                      </a:r>
                    </a:p>
                  </a:txBody>
                  <a:tcPr marL="7620" marR="7620" marT="7620" marB="0" anchor="ctr"/>
                </a:tc>
                <a:tc>
                  <a:txBody>
                    <a:bodyPr/>
                    <a:lstStyle/>
                    <a:p>
                      <a:pPr algn="ctr" fontAlgn="ctr"/>
                      <a:r>
                        <a:rPr lang="ru-RU" sz="1100" b="0" i="0" u="none" strike="noStrike" dirty="0">
                          <a:solidFill>
                            <a:srgbClr val="000000"/>
                          </a:solidFill>
                          <a:latin typeface="Calibri"/>
                        </a:rPr>
                        <a:t>  41 269 549,59</a:t>
                      </a:r>
                    </a:p>
                  </a:txBody>
                  <a:tcPr marL="7620" marR="7620" marT="7620" marB="0" anchor="ctr"/>
                </a:tc>
              </a:tr>
              <a:tr h="231795">
                <a:tc>
                  <a:txBody>
                    <a:bodyPr/>
                    <a:lstStyle/>
                    <a:p>
                      <a:pPr algn="l" fontAlgn="b"/>
                      <a:r>
                        <a:rPr lang="ru-RU" sz="1100" b="0" i="0" u="none" strike="noStrike" dirty="0">
                          <a:solidFill>
                            <a:srgbClr val="000000"/>
                          </a:solidFill>
                          <a:latin typeface="Calibri"/>
                        </a:rPr>
                        <a:t>Субвенции бюджетам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304 460 256,00</a:t>
                      </a:r>
                    </a:p>
                  </a:txBody>
                  <a:tcPr marL="7620" marR="7620" marT="7620" marB="0" anchor="ctr"/>
                </a:tc>
                <a:tc>
                  <a:txBody>
                    <a:bodyPr/>
                    <a:lstStyle/>
                    <a:p>
                      <a:pPr algn="ctr" fontAlgn="ctr"/>
                      <a:r>
                        <a:rPr lang="ru-RU" sz="1100" b="0" i="0" u="none" strike="noStrike" dirty="0">
                          <a:solidFill>
                            <a:srgbClr val="000000"/>
                          </a:solidFill>
                          <a:latin typeface="Calibri"/>
                        </a:rPr>
                        <a:t>  312 782 983,95</a:t>
                      </a:r>
                    </a:p>
                  </a:txBody>
                  <a:tcPr marL="7620" marR="7620" marT="7620" marB="0" anchor="ctr"/>
                </a:tc>
              </a:tr>
              <a:tr h="270619">
                <a:tc>
                  <a:txBody>
                    <a:bodyPr/>
                    <a:lstStyle/>
                    <a:p>
                      <a:pPr algn="l" fontAlgn="b"/>
                      <a:r>
                        <a:rPr lang="ru-RU" sz="1100" b="0" i="0" u="none" strike="noStrike" dirty="0">
                          <a:solidFill>
                            <a:srgbClr val="000000"/>
                          </a:solidFill>
                          <a:latin typeface="Calibri"/>
                        </a:rPr>
                        <a:t>Прочие безвозмездные поступления</a:t>
                      </a:r>
                    </a:p>
                  </a:txBody>
                  <a:tcPr marL="7620" marR="7620" marT="7620" marB="0" anchor="ctr"/>
                </a:tc>
                <a:tc>
                  <a:txBody>
                    <a:bodyPr/>
                    <a:lstStyle/>
                    <a:p>
                      <a:pPr algn="ctr" fontAlgn="ctr"/>
                      <a:r>
                        <a:rPr lang="ru-RU" sz="1100" b="0" i="0" u="none" strike="noStrike">
                          <a:solidFill>
                            <a:srgbClr val="000000"/>
                          </a:solidFill>
                          <a:latin typeface="Calibri"/>
                        </a:rPr>
                        <a:t>  2 125 603,00</a:t>
                      </a:r>
                    </a:p>
                  </a:txBody>
                  <a:tcPr marL="7620" marR="7620" marT="7620" marB="0" anchor="ctr"/>
                </a:tc>
                <a:tc>
                  <a:txBody>
                    <a:bodyPr/>
                    <a:lstStyle/>
                    <a:p>
                      <a:pPr algn="ctr" fontAlgn="ctr"/>
                      <a:r>
                        <a:rPr lang="ru-RU" sz="1100" b="0" i="0" u="none" strike="noStrike" dirty="0">
                          <a:solidFill>
                            <a:srgbClr val="000000"/>
                          </a:solidFill>
                          <a:latin typeface="Calibri"/>
                        </a:rPr>
                        <a:t>  38 781 153,43</a:t>
                      </a:r>
                    </a:p>
                  </a:txBody>
                  <a:tcPr marL="7620" marR="7620" marT="7620" marB="0" anchor="ctr"/>
                </a:tc>
              </a:tr>
              <a:tr h="401089">
                <a:tc>
                  <a:txBody>
                    <a:bodyPr/>
                    <a:lstStyle/>
                    <a:p>
                      <a:pPr algn="l" fontAlgn="t"/>
                      <a:r>
                        <a:rPr lang="ru-RU" sz="1100" b="0" i="0" u="none" strike="noStrike" dirty="0">
                          <a:solidFill>
                            <a:srgbClr val="000000"/>
                          </a:solidFill>
                          <a:latin typeface="Calibri"/>
                        </a:rPr>
                        <a:t>Возврат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ctr" fontAlgn="ctr"/>
                      <a:r>
                        <a:rPr lang="ru-RU" sz="1100" b="0" i="0" u="none" strike="noStrike">
                          <a:solidFill>
                            <a:srgbClr val="000000"/>
                          </a:solidFill>
                          <a:latin typeface="Calibri"/>
                        </a:rPr>
                        <a:t>-  2 198 474,25</a:t>
                      </a:r>
                    </a:p>
                  </a:txBody>
                  <a:tcPr marL="7620" marR="7620" marT="7620" marB="0" anchor="ctr"/>
                </a:tc>
                <a:tc>
                  <a:txBody>
                    <a:bodyPr/>
                    <a:lstStyle/>
                    <a:p>
                      <a:pPr algn="ctr" fontAlgn="ctr"/>
                      <a:r>
                        <a:rPr lang="ru-RU" sz="1100" b="0" i="0" u="none" strike="noStrike" dirty="0">
                          <a:solidFill>
                            <a:srgbClr val="000000"/>
                          </a:solidFill>
                          <a:latin typeface="Calibri"/>
                        </a:rPr>
                        <a:t>-  2 198 474,25</a:t>
                      </a:r>
                    </a:p>
                  </a:txBody>
                  <a:tcPr marL="7620" marR="7620" marT="7620" marB="0" anchor="ctr"/>
                </a:tc>
              </a:tr>
            </a:tbl>
          </a:graphicData>
        </a:graphic>
      </p:graphicFrame>
      <p:sp>
        <p:nvSpPr>
          <p:cNvPr id="5" name="Прямоугольник 4"/>
          <p:cNvSpPr/>
          <p:nvPr/>
        </p:nvSpPr>
        <p:spPr>
          <a:xfrm>
            <a:off x="8361004" y="785794"/>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142852"/>
            <a:ext cx="8643998" cy="954107"/>
          </a:xfrm>
          <a:prstGeom prst="rect">
            <a:avLst/>
          </a:prstGeom>
        </p:spPr>
        <p:txBody>
          <a:bodyPr wrap="square">
            <a:spAutoFit/>
          </a:bodyPr>
          <a:lstStyle/>
          <a:p>
            <a:pPr algn="ctr">
              <a:defRPr sz="2160" b="1" i="0" u="none" strike="noStrike" kern="1200" baseline="0">
                <a:solidFill>
                  <a:prstClr val="black"/>
                </a:solidFill>
                <a:latin typeface="+mn-lt"/>
                <a:ea typeface="+mn-ea"/>
                <a:cs typeface="+mn-cs"/>
              </a:defRPr>
            </a:pPr>
            <a:r>
              <a:rPr lang="ru-RU" sz="2800" dirty="0" smtClean="0">
                <a:solidFill>
                  <a:srgbClr val="7030A0"/>
                </a:solidFill>
              </a:rPr>
              <a:t>Структура доходов муниципального района</a:t>
            </a:r>
          </a:p>
          <a:p>
            <a:pPr algn="ctr">
              <a:defRPr sz="2160" b="1" i="0" u="none" strike="noStrike" kern="1200" baseline="0">
                <a:solidFill>
                  <a:prstClr val="black"/>
                </a:solidFill>
                <a:latin typeface="+mn-lt"/>
                <a:ea typeface="+mn-ea"/>
                <a:cs typeface="+mn-cs"/>
              </a:defRPr>
            </a:pPr>
            <a:r>
              <a:rPr lang="ru-RU" sz="2800" dirty="0" smtClean="0">
                <a:solidFill>
                  <a:srgbClr val="7030A0"/>
                </a:solidFill>
              </a:rPr>
              <a:t>за 2023 год</a:t>
            </a:r>
            <a:endParaRPr lang="ru-RU" sz="2800" dirty="0">
              <a:solidFill>
                <a:srgbClr val="7030A0"/>
              </a:solidFill>
            </a:endParaRPr>
          </a:p>
        </p:txBody>
      </p:sp>
      <p:pic>
        <p:nvPicPr>
          <p:cNvPr id="3074" name="Picture 2"/>
          <p:cNvPicPr>
            <a:picLocks noChangeAspect="1" noChangeArrowheads="1"/>
          </p:cNvPicPr>
          <p:nvPr/>
        </p:nvPicPr>
        <p:blipFill>
          <a:blip r:embed="rId2"/>
          <a:srcRect/>
          <a:stretch>
            <a:fillRect/>
          </a:stretch>
        </p:blipFill>
        <p:spPr bwMode="auto">
          <a:xfrm>
            <a:off x="642910" y="1233488"/>
            <a:ext cx="8001056" cy="4981594"/>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3164</TotalTime>
  <Words>4624</Words>
  <PresentationFormat>Экран (4:3)</PresentationFormat>
  <Paragraphs>823</Paragraphs>
  <Slides>44</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44</vt:i4>
      </vt:variant>
    </vt:vector>
  </HeadingPairs>
  <TitlesOfParts>
    <vt:vector size="45" baseType="lpstr">
      <vt:lpstr>Трек</vt:lpstr>
      <vt:lpstr>К РЕШЕНИЮ ПРЕДСТАВИТЕЛЬНОГО СОБРНИЯ ЛЬГОВСКОГО РАЙОНА КУРСКОЙ ОБЛАСТИ ОТ 19.03.2024 Г. №102 «Об утверждении проекта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2023 год» и проведении публичных слушаний по его обсуждению»</vt:lpstr>
      <vt:lpstr>Слайд 2</vt:lpstr>
      <vt:lpstr>Слайд 3</vt:lpstr>
      <vt:lpstr>ЧТО ТАКОЕ БЮДЖЕТ?</vt:lpstr>
      <vt:lpstr>ОСНОВНЫЕ ХАРАКТЕРИСТИКИ БЮДЖЕТА</vt:lpstr>
      <vt:lpstr>ОСНОВНЫЕ ХАРАКТЕРИСТИКИ   БЮДЖЕТА МУНИЦИПАЛЬНОГО РАЙОНА «ЛЬГОВСКИЙ РАЙОН»  КУРСКОЙ ОБЛАСТИ ЗА 2023 ГОД</vt:lpstr>
      <vt:lpstr>ДОХОДЫ БЮДЖЕТА </vt:lpstr>
      <vt:lpstr>Структура доходов бюджета МУНИЦИПАЛЬНОГО РАЙОНА «ЛЬГОВСКИЙ РАЙОН» Курской области за 2023 год</vt:lpstr>
      <vt:lpstr>Слайд 9</vt:lpstr>
      <vt:lpstr>Слайд 10</vt:lpstr>
      <vt:lpstr>Слайд 11</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ЗА 2023 ГОД [1]</vt:lpstr>
      <vt:lpstr>ОБЪЕМ БЕЗВОЗМЕЗДНЫХ ПОСТУПЛЕНИЙ ИЗ ОБЛАСТНОГО БЮДЖЕТА В БЮДЖЕТ МУНИЦИПАЛЬНОГО РАЙОНА ЗА 2023 ГОД [2]</vt:lpstr>
      <vt:lpstr>ОБЪЕМ БЕЗВОЗМЕЗДНЫХ ПОСТУПЛЕНИЙ ИЗ ОБЛАСТНОГО БЮДЖЕТА В БЮДЖЕТ МУНИЦИПАЛЬНОГО РАЙОНА ЗА 2023 ГОД [3]</vt:lpstr>
      <vt:lpstr>ОБЪЕМ БЕЗВОЗМЕЗДНЫХ ПОСТУПЛЕНИЙ ИЗ ОБЛАСТНОГО БЮДЖЕТА В БЮДЖЕТ МУНИЦИПАЛЬНОГО РАЙОНА ЗА 2023 ГОД [4]</vt:lpstr>
      <vt:lpstr>ОБЪЕМ БЕЗВОЗМЕЗДНЫХ ПОСТУПЛЕНИЙ ИЗ ОБЛАСТНОГО БЮДЖЕТА В БЮДЖЕТ МУНИЦИПАЛЬНОГО РАЙОНА ЗА 2023 ГОД [5]</vt:lpstr>
      <vt:lpstr>ОБЪЕМ БЕЗВОЗМЕЗДНЫХ ПОСТУПЛЕНИЙ ИЗ ОБЛАСТНОГО БЮДЖЕТА В БЮДЖЕТ МУНИЦИПАЛЬНОГО РАЙОНА ЗА 2023 ГОД [6]</vt:lpstr>
      <vt:lpstr>ОБЪЕМ БЕЗВОЗМЕЗДНЫХ ПОСТУПЛЕНИЙ ИЗ ОБЛАСТНОГО БЮДЖЕТА В БЮДЖЕТ МУНИЦИПАЛЬНОГО РАЙОНА ЗА 2023 ГОД [7]</vt:lpstr>
      <vt:lpstr>Слайд 20</vt:lpstr>
      <vt:lpstr>РАСХОДЫ БЮДЖЕТА ПО ОСНОВНЫМ ФУНКЦИЯМ</vt:lpstr>
      <vt:lpstr>Структура расходов бюджета района за 2023 год  по разделам и подразделам функциональной классификации [1]</vt:lpstr>
      <vt:lpstr>Структура расходов бюджета района за 2023 год  по разделам и подразделам функциональной классификации [2]</vt:lpstr>
      <vt:lpstr>Структура расходов бюджета района за 2023 год  по разделам и подразделам функциональной классификации [3]</vt:lpstr>
      <vt:lpstr>Слайд 25</vt:lpstr>
      <vt:lpstr>РАСХОДЫ БЮДЖЕТА ЛЬГОВСКОГО РАЙОНА КУРСКОЙ ОБЛАСТИ по видам расходов за 2023 год</vt:lpstr>
      <vt:lpstr>СТРУКТУРА РАСХОДОВ БЮДЖЕТА ЛЬГОВСКОГО РАЙОНА КУРСКОЙ ОБЛАСТИ по видам расходов за 2023 год</vt:lpstr>
      <vt:lpstr>ДИНАМИКА РАСХОДОВ</vt:lpstr>
      <vt:lpstr>ЧТО ТАКОЕ МУНИЦИПАЛЬНАЯ ПРОГРАММА?</vt:lpstr>
      <vt:lpstr>«ПРОГРАММНАЯ»  структура расходов бюджета</vt:lpstr>
      <vt:lpstr>Бюджет муниципального района за 2023 год  в разрезе государственных программ Курской области [1]</vt:lpstr>
      <vt:lpstr>Бюджет муниципального района за 2023 год  в разрезе государственных программ Курской области [2]</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Расходы  бюджета на реализацию муниципальной программы 03 «Развитие образования в Льговском районе Курской области»</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Межбюджетные трансферты – это денежные средства, передаваемые из одного бюджета бюджетной системы Российской Федерации другому </vt:lpstr>
      <vt:lpstr>Оказание финансовой помощи в виде  межбюджетных трансфертов в 2023 году</vt:lpstr>
      <vt:lpstr>Муниципальный долг муниципального района «Льговский район» Курской области</vt:lpstr>
      <vt:lpstr>Слайд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 РЕШЕНИЮ ПРЕДСТАВИТЕЛЬНОГО СОБРНИЯ ЛЬГОВСКОГО РАЙОНА КУРСКОЙ ОБЛАСТИ ОТ 21.12.2016 Г. №177 «О БЮДЖЕТЕ МУНИЦИПАЛЬНОГО РАЙОНА «ЛЬГОВСКИЙ РАЙОН» КУРСКОЙ ОБЛАСТИ НА 2017 ГОД И НА ПАЛНОВЫЙ ПЕРИОД 2018 И 2019ГОДОВ </dc:title>
  <cp:lastModifiedBy>User</cp:lastModifiedBy>
  <cp:revision>373</cp:revision>
  <dcterms:modified xsi:type="dcterms:W3CDTF">2025-02-27T10:45:29Z</dcterms:modified>
</cp:coreProperties>
</file>