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65"/>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4" r:id="rId21"/>
    <p:sldId id="275" r:id="rId22"/>
    <p:sldId id="276" r:id="rId23"/>
    <p:sldId id="277" r:id="rId24"/>
    <p:sldId id="316" r:id="rId25"/>
    <p:sldId id="317" r:id="rId26"/>
    <p:sldId id="318" r:id="rId27"/>
    <p:sldId id="279" r:id="rId28"/>
    <p:sldId id="280" r:id="rId29"/>
    <p:sldId id="281" r:id="rId30"/>
    <p:sldId id="282" r:id="rId31"/>
    <p:sldId id="283" r:id="rId32"/>
    <p:sldId id="284" r:id="rId33"/>
    <p:sldId id="285" r:id="rId34"/>
    <p:sldId id="286" r:id="rId35"/>
    <p:sldId id="327" r:id="rId36"/>
    <p:sldId id="328" r:id="rId37"/>
    <p:sldId id="288" r:id="rId38"/>
    <p:sldId id="291" r:id="rId39"/>
    <p:sldId id="292" r:id="rId40"/>
    <p:sldId id="293" r:id="rId41"/>
    <p:sldId id="294" r:id="rId42"/>
    <p:sldId id="295" r:id="rId43"/>
    <p:sldId id="296" r:id="rId44"/>
    <p:sldId id="297" r:id="rId45"/>
    <p:sldId id="298" r:id="rId46"/>
    <p:sldId id="299" r:id="rId47"/>
    <p:sldId id="302" r:id="rId48"/>
    <p:sldId id="303" r:id="rId49"/>
    <p:sldId id="304" r:id="rId50"/>
    <p:sldId id="305" r:id="rId51"/>
    <p:sldId id="306" r:id="rId52"/>
    <p:sldId id="308" r:id="rId53"/>
    <p:sldId id="309" r:id="rId54"/>
    <p:sldId id="310" r:id="rId55"/>
    <p:sldId id="324" r:id="rId56"/>
    <p:sldId id="311" r:id="rId57"/>
    <p:sldId id="312" r:id="rId58"/>
    <p:sldId id="322" r:id="rId59"/>
    <p:sldId id="313" r:id="rId60"/>
    <p:sldId id="314" r:id="rId61"/>
    <p:sldId id="329" r:id="rId62"/>
    <p:sldId id="323" r:id="rId63"/>
    <p:sldId id="315" r:id="rId6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0099"/>
    <a:srgbClr val="99CCFF"/>
    <a:srgbClr val="81BF7F"/>
    <a:srgbClr val="CCFFCC"/>
    <a:srgbClr val="66FF66"/>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esktop\&#1073;&#1102;&#1076;&#1078;&#1077;&#1090;%202022\&#1041;&#1070;&#1044;&#1046;&#1045;&#1058;%202022\&#1073;&#1102;&#1076;&#1078;&#1077;&#1090;%20&#1076;&#1083;&#1103;%20&#1075;&#1088;&#1072;&#1078;&#1076;&#1072;&#1085;\&#1051;&#1080;&#1089;&#1090;%20Microsoft%20Excel.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1073;&#1102;&#1076;&#1078;&#1077;&#1090;%202020\&#1041;&#1102;&#1076;&#1078;&#1077;&#1090;%20&#1085;&#1072;%202020%20&#1075;&#1086;&#1076;\&#1073;&#1102;&#1076;&#1078;&#1077;&#1090;%20&#1076;&#1083;&#1103;%20&#1075;&#1088;&#1072;&#1078;&#1076;&#1072;&#1085;\&#1051;&#1080;&#1089;&#1090;%20Microsoft%20Excel.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1073;&#1102;&#1076;&#1078;&#1077;&#1090;%202020\&#1041;&#1102;&#1076;&#1078;&#1077;&#1090;%20&#1085;&#1072;%202020%20&#1075;&#1086;&#1076;\&#1073;&#1102;&#1076;&#1078;&#1077;&#1090;%20&#1076;&#1083;&#1103;%20&#1075;&#1088;&#1072;&#1078;&#1076;&#1072;&#1085;\&#1051;&#1080;&#1089;&#1090;%20Microsoft%20Excel.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2024 год</a:t>
            </a:r>
            <a:endParaRPr lang="ru-RU" dirty="0"/>
          </a:p>
        </c:rich>
      </c:tx>
      <c:layout/>
    </c:title>
    <c:view3D>
      <c:rotX val="30"/>
      <c:perspective val="30"/>
    </c:view3D>
    <c:plotArea>
      <c:layout>
        <c:manualLayout>
          <c:layoutTarget val="inner"/>
          <c:xMode val="edge"/>
          <c:yMode val="edge"/>
          <c:x val="7.1666695827920429E-2"/>
          <c:y val="0.32707913953481765"/>
          <c:w val="0.4983335361057683"/>
          <c:h val="0.50134261551647963"/>
        </c:manualLayout>
      </c:layout>
      <c:pie3DChart>
        <c:varyColors val="1"/>
        <c:ser>
          <c:idx val="0"/>
          <c:order val="0"/>
          <c:explosion val="25"/>
          <c:dLbls>
            <c:dLbl>
              <c:idx val="0"/>
              <c:layout>
                <c:manualLayout>
                  <c:x val="-7.0460848643919508E-2"/>
                  <c:y val="-4.4375182268883054E-2"/>
                </c:manualLayout>
              </c:layout>
              <c:tx>
                <c:rich>
                  <a:bodyPr/>
                  <a:lstStyle/>
                  <a:p>
                    <a:pPr>
                      <a:defRPr/>
                    </a:pPr>
                    <a:r>
                      <a:rPr lang="ru-RU" dirty="0" smtClean="0"/>
                      <a:t>13,3</a:t>
                    </a:r>
                    <a:endParaRPr lang="en-US" dirty="0"/>
                  </a:p>
                </c:rich>
              </c:tx>
              <c:numFmt formatCode="General" sourceLinked="0"/>
              <c:spPr/>
              <c:dLblPos val="bestFit"/>
              <c:showPercent val="1"/>
            </c:dLbl>
            <c:dLbl>
              <c:idx val="1"/>
              <c:layout/>
              <c:tx>
                <c:rich>
                  <a:bodyPr/>
                  <a:lstStyle/>
                  <a:p>
                    <a:r>
                      <a:rPr lang="ru-RU" dirty="0" smtClean="0"/>
                      <a:t>0,6%</a:t>
                    </a:r>
                    <a:endParaRPr lang="en-US" dirty="0"/>
                  </a:p>
                </c:rich>
              </c:tx>
              <c:showPercent val="1"/>
            </c:dLbl>
            <c:dLbl>
              <c:idx val="2"/>
              <c:layout>
                <c:manualLayout>
                  <c:x val="-1.1310804899387721E-2"/>
                  <c:y val="2.3735418489355752E-2"/>
                </c:manualLayout>
              </c:layout>
              <c:tx>
                <c:rich>
                  <a:bodyPr/>
                  <a:lstStyle/>
                  <a:p>
                    <a:pPr>
                      <a:defRPr/>
                    </a:pPr>
                    <a:r>
                      <a:rPr lang="ru-RU" dirty="0" smtClean="0"/>
                      <a:t>86,1</a:t>
                    </a:r>
                    <a:r>
                      <a:rPr lang="en-US" dirty="0" smtClean="0"/>
                      <a:t>%</a:t>
                    </a:r>
                    <a:endParaRPr lang="en-US" dirty="0"/>
                  </a:p>
                </c:rich>
              </c:tx>
              <c:numFmt formatCode="General" sourceLinked="0"/>
              <c:spPr/>
              <c:dLblPos val="bestFit"/>
              <c:showPercent val="1"/>
            </c:dLbl>
            <c:numFmt formatCode="General" sourceLinked="0"/>
            <c:showPercent val="1"/>
            <c:showLeaderLines val="1"/>
          </c:dLbls>
          <c:cat>
            <c:strRef>
              <c:f>'слад 19'!$B$3:$D$3</c:f>
              <c:strCache>
                <c:ptCount val="3"/>
                <c:pt idx="0">
                  <c:v>НАЛОГОВЫЕ ДОХОДЫ</c:v>
                </c:pt>
                <c:pt idx="1">
                  <c:v>НЕНАЛОГОВЫЕ ДОХОДЫ</c:v>
                </c:pt>
                <c:pt idx="2">
                  <c:v>БЕЗВОЗМЕЗДНЫЕ ПОСТУПЛЕНИЯ</c:v>
                </c:pt>
              </c:strCache>
            </c:strRef>
          </c:cat>
          <c:val>
            <c:numRef>
              <c:f>'слад 19'!$B$4:$D$4</c:f>
              <c:numCache>
                <c:formatCode>0.0</c:formatCode>
                <c:ptCount val="3"/>
                <c:pt idx="0">
                  <c:v>15.305703530529831</c:v>
                </c:pt>
                <c:pt idx="1">
                  <c:v>0.90618242911885649</c:v>
                </c:pt>
                <c:pt idx="2">
                  <c:v>83.788114040351374</c:v>
                </c:pt>
              </c:numCache>
            </c:numRef>
          </c:val>
        </c:ser>
        <c:dLbls>
          <c:showPercent val="1"/>
        </c:dLbls>
      </c:pie3DChart>
      <c:spPr>
        <a:noFill/>
        <a:ln w="25400">
          <a:noFill/>
        </a:ln>
      </c:spPr>
    </c:plotArea>
    <c:legend>
      <c:legendPos val="r"/>
      <c:layout>
        <c:manualLayout>
          <c:xMode val="edge"/>
          <c:yMode val="edge"/>
          <c:x val="0.64000021872265966"/>
          <c:y val="0.37533687980691666"/>
          <c:w val="0.33833355205599308"/>
          <c:h val="0.39946556613399398"/>
        </c:manualLayout>
      </c:layout>
    </c:legend>
    <c:plotVisOnly val="1"/>
    <c:dispBlanksAs val="zero"/>
  </c:chart>
  <c:spPr>
    <a:solidFill>
      <a:srgbClr val="FFCCFF"/>
    </a:solidFill>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2025 год</a:t>
            </a:r>
            <a:endParaRPr lang="ru-RU" dirty="0"/>
          </a:p>
        </c:rich>
      </c:tx>
      <c:layout/>
    </c:title>
    <c:view3D>
      <c:rotX val="30"/>
      <c:perspective val="30"/>
    </c:view3D>
    <c:plotArea>
      <c:layout>
        <c:manualLayout>
          <c:layoutTarget val="inner"/>
          <c:xMode val="edge"/>
          <c:yMode val="edge"/>
          <c:x val="7.1666695827920235E-2"/>
          <c:y val="0.32707913953481743"/>
          <c:w val="0.5000002034506037"/>
          <c:h val="0.50134261551647963"/>
        </c:manualLayout>
      </c:layout>
      <c:pie3DChart>
        <c:varyColors val="1"/>
        <c:ser>
          <c:idx val="0"/>
          <c:order val="0"/>
          <c:explosion val="25"/>
          <c:dLbls>
            <c:dLbl>
              <c:idx val="0"/>
              <c:layout>
                <c:manualLayout>
                  <c:x val="-7.405839895013179E-2"/>
                  <c:y val="-6.7894429862934216E-2"/>
                </c:manualLayout>
              </c:layout>
              <c:tx>
                <c:rich>
                  <a:bodyPr/>
                  <a:lstStyle/>
                  <a:p>
                    <a:r>
                      <a:rPr lang="ru-RU" dirty="0" smtClean="0"/>
                      <a:t>14,7</a:t>
                    </a:r>
                    <a:r>
                      <a:rPr lang="en-US" dirty="0" smtClean="0"/>
                      <a:t>%</a:t>
                    </a:r>
                    <a:endParaRPr lang="en-US" dirty="0"/>
                  </a:p>
                </c:rich>
              </c:tx>
              <c:dLblPos val="bestFit"/>
              <c:showPercent val="1"/>
            </c:dLbl>
            <c:dLbl>
              <c:idx val="1"/>
              <c:layout>
                <c:manualLayout>
                  <c:x val="7.0606002588303523E-3"/>
                  <c:y val="-2.1435332698246091E-2"/>
                </c:manualLayout>
              </c:layout>
              <c:tx>
                <c:rich>
                  <a:bodyPr/>
                  <a:lstStyle/>
                  <a:p>
                    <a:r>
                      <a:rPr lang="ru-RU" dirty="0" smtClean="0"/>
                      <a:t>0,7</a:t>
                    </a:r>
                    <a:r>
                      <a:rPr lang="en-US" dirty="0" smtClean="0"/>
                      <a:t>%</a:t>
                    </a:r>
                    <a:endParaRPr lang="en-US" dirty="0"/>
                  </a:p>
                </c:rich>
              </c:tx>
              <c:showPercent val="1"/>
            </c:dLbl>
            <c:dLbl>
              <c:idx val="2"/>
              <c:layout>
                <c:manualLayout>
                  <c:x val="-6.3008311461067362E-2"/>
                  <c:y val="-6.1053878681831417E-2"/>
                </c:manualLayout>
              </c:layout>
              <c:tx>
                <c:rich>
                  <a:bodyPr/>
                  <a:lstStyle/>
                  <a:p>
                    <a:r>
                      <a:rPr lang="ru-RU" dirty="0" smtClean="0"/>
                      <a:t>84,6</a:t>
                    </a:r>
                    <a:r>
                      <a:rPr lang="en-US" dirty="0" smtClean="0"/>
                      <a:t>%</a:t>
                    </a:r>
                    <a:endParaRPr lang="en-US" dirty="0"/>
                  </a:p>
                </c:rich>
              </c:tx>
              <c:dLblPos val="bestFit"/>
              <c:showPercent val="1"/>
            </c:dLbl>
            <c:showPercent val="1"/>
            <c:showLeaderLines val="1"/>
          </c:dLbls>
          <c:cat>
            <c:strRef>
              <c:f>'слад 19'!$B$14:$D$14</c:f>
              <c:strCache>
                <c:ptCount val="3"/>
                <c:pt idx="0">
                  <c:v>НАЛОГОВЫЕ ДОХОДЫ</c:v>
                </c:pt>
                <c:pt idx="1">
                  <c:v>НЕНАЛОГОВЫЕ ДОХОДЫ</c:v>
                </c:pt>
                <c:pt idx="2">
                  <c:v>БЕЗВОЗМЕЗДНЫЕ ПОСТУПЛЕНИЯ</c:v>
                </c:pt>
              </c:strCache>
            </c:strRef>
          </c:cat>
          <c:val>
            <c:numRef>
              <c:f>'слад 19'!$B$15:$D$15</c:f>
              <c:numCache>
                <c:formatCode>0.0</c:formatCode>
                <c:ptCount val="3"/>
                <c:pt idx="0">
                  <c:v>16.85091720651679</c:v>
                </c:pt>
                <c:pt idx="1">
                  <c:v>0.91772595521359435</c:v>
                </c:pt>
                <c:pt idx="2">
                  <c:v>82.231356838269619</c:v>
                </c:pt>
              </c:numCache>
            </c:numRef>
          </c:val>
        </c:ser>
        <c:dLbls>
          <c:showPercent val="1"/>
        </c:dLbls>
      </c:pie3DChart>
      <c:spPr>
        <a:noFill/>
        <a:ln w="25400">
          <a:noFill/>
        </a:ln>
      </c:spPr>
    </c:plotArea>
    <c:legend>
      <c:legendPos val="r"/>
      <c:layout>
        <c:manualLayout>
          <c:xMode val="edge"/>
          <c:yMode val="edge"/>
          <c:x val="0.6416668853893267"/>
          <c:y val="0.37533687980691643"/>
          <c:w val="0.33833355205599308"/>
          <c:h val="0.39946556613399387"/>
        </c:manualLayout>
      </c:layout>
    </c:legend>
    <c:plotVisOnly val="1"/>
    <c:dispBlanksAs val="zero"/>
  </c:chart>
  <c:spPr>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dk1"/>
      </a:solidFill>
      <a:prstDash val="solid"/>
    </a:ln>
    <a:effectLst>
      <a:outerShdw blurRad="50800" dist="25000" dir="5400000" rotWithShape="0">
        <a:schemeClr val="dk1">
          <a:shade val="30000"/>
          <a:satMod val="150000"/>
          <a:alpha val="38000"/>
        </a:schemeClr>
      </a:outerShdw>
    </a:effectLst>
  </c:spPr>
  <c:txPr>
    <a:bodyPr/>
    <a:lstStyle/>
    <a:p>
      <a:pPr>
        <a:defRPr>
          <a:solidFill>
            <a:schemeClr val="dk1"/>
          </a:solidFill>
          <a:latin typeface="+mn-lt"/>
          <a:ea typeface="+mn-ea"/>
          <a:cs typeface="+mn-cs"/>
        </a:defRPr>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2026 год</a:t>
            </a:r>
            <a:endParaRPr lang="ru-RU" dirty="0"/>
          </a:p>
        </c:rich>
      </c:tx>
      <c:layout/>
    </c:title>
    <c:view3D>
      <c:rotX val="30"/>
      <c:perspective val="30"/>
    </c:view3D>
    <c:plotArea>
      <c:layout>
        <c:manualLayout>
          <c:layoutTarget val="inner"/>
          <c:xMode val="edge"/>
          <c:yMode val="edge"/>
          <c:x val="7.1312888543143854E-2"/>
          <c:y val="0.31903620987412451"/>
          <c:w val="0.50081096726889462"/>
          <c:h val="0.51742847483786347"/>
        </c:manualLayout>
      </c:layout>
      <c:pie3DChart>
        <c:varyColors val="1"/>
        <c:ser>
          <c:idx val="0"/>
          <c:order val="0"/>
          <c:explosion val="25"/>
          <c:dLbls>
            <c:dLbl>
              <c:idx val="0"/>
              <c:layout>
                <c:manualLayout>
                  <c:x val="-5.7551993602096334E-2"/>
                  <c:y val="-5.1752830494043514E-2"/>
                </c:manualLayout>
              </c:layout>
              <c:tx>
                <c:rich>
                  <a:bodyPr/>
                  <a:lstStyle/>
                  <a:p>
                    <a:r>
                      <a:rPr lang="ru-RU" dirty="0" smtClean="0"/>
                      <a:t>15,2</a:t>
                    </a:r>
                    <a:r>
                      <a:rPr lang="en-US" dirty="0" smtClean="0"/>
                      <a:t>%</a:t>
                    </a:r>
                    <a:endParaRPr lang="en-US" dirty="0"/>
                  </a:p>
                </c:rich>
              </c:tx>
              <c:showPercent val="1"/>
            </c:dLbl>
            <c:dLbl>
              <c:idx val="1"/>
              <c:layout/>
              <c:tx>
                <c:rich>
                  <a:bodyPr/>
                  <a:lstStyle/>
                  <a:p>
                    <a:r>
                      <a:rPr lang="ru-RU" dirty="0" smtClean="0"/>
                      <a:t>0,6</a:t>
                    </a:r>
                    <a:r>
                      <a:rPr lang="en-US" dirty="0" smtClean="0"/>
                      <a:t>%</a:t>
                    </a:r>
                    <a:endParaRPr lang="en-US" dirty="0"/>
                  </a:p>
                </c:rich>
              </c:tx>
              <c:showPercent val="1"/>
            </c:dLbl>
            <c:dLbl>
              <c:idx val="2"/>
              <c:layout>
                <c:manualLayout>
                  <c:x val="-5.4442715200937832E-2"/>
                  <c:y val="-2.6902178642148982E-2"/>
                </c:manualLayout>
              </c:layout>
              <c:tx>
                <c:rich>
                  <a:bodyPr/>
                  <a:lstStyle/>
                  <a:p>
                    <a:r>
                      <a:rPr lang="ru-RU" dirty="0" smtClean="0"/>
                      <a:t>84,1</a:t>
                    </a:r>
                    <a:r>
                      <a:rPr lang="en-US" dirty="0" smtClean="0"/>
                      <a:t>%</a:t>
                    </a:r>
                    <a:endParaRPr lang="en-US" dirty="0"/>
                  </a:p>
                </c:rich>
              </c:tx>
              <c:showPercent val="1"/>
            </c:dLbl>
            <c:showPercent val="1"/>
          </c:dLbls>
          <c:cat>
            <c:strRef>
              <c:f>'слад 19'!$B$26:$D$26</c:f>
              <c:strCache>
                <c:ptCount val="3"/>
                <c:pt idx="0">
                  <c:v>НАЛОГОВЫЕ ДОХОДЫ</c:v>
                </c:pt>
                <c:pt idx="1">
                  <c:v>НЕНАЛОГОВЫЕ ДОХОДЫ</c:v>
                </c:pt>
                <c:pt idx="2">
                  <c:v>БЕЗВОЗМЕЗДНЫЕ ПОСТУПЛЕНИЯ</c:v>
                </c:pt>
              </c:strCache>
            </c:strRef>
          </c:cat>
          <c:val>
            <c:numRef>
              <c:f>'слад 19'!$B$27:$D$27</c:f>
              <c:numCache>
                <c:formatCode>0.0</c:formatCode>
                <c:ptCount val="3"/>
                <c:pt idx="0">
                  <c:v>17.592725401995089</c:v>
                </c:pt>
                <c:pt idx="1">
                  <c:v>0.92668254262851579</c:v>
                </c:pt>
                <c:pt idx="2" formatCode="0.000">
                  <c:v>81.480592055376334</c:v>
                </c:pt>
              </c:numCache>
            </c:numRef>
          </c:val>
        </c:ser>
        <c:dLbls>
          <c:showPercent val="1"/>
        </c:dLbls>
      </c:pie3DChart>
      <c:spPr>
        <a:noFill/>
        <a:ln w="25400">
          <a:noFill/>
        </a:ln>
      </c:spPr>
    </c:plotArea>
    <c:legend>
      <c:legendPos val="r"/>
      <c:layout>
        <c:manualLayout>
          <c:xMode val="edge"/>
          <c:yMode val="edge"/>
          <c:x val="0.64667832242201884"/>
          <c:y val="0.37533687980691643"/>
          <c:w val="0.32901177061133158"/>
          <c:h val="0.39946556613399387"/>
        </c:manualLayout>
      </c:layout>
    </c:legend>
    <c:plotVisOnly val="1"/>
    <c:dispBlanksAs val="zero"/>
  </c:chart>
  <c:spPr>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dk1"/>
      </a:solidFill>
      <a:prstDash val="solid"/>
    </a:ln>
    <a:effectLst>
      <a:outerShdw blurRad="50800" dist="25000" dir="5400000" rotWithShape="0">
        <a:schemeClr val="dk1">
          <a:shade val="30000"/>
          <a:satMod val="150000"/>
          <a:alpha val="38000"/>
        </a:schemeClr>
      </a:outerShdw>
    </a:effectLst>
  </c:spPr>
  <c:txPr>
    <a:bodyPr/>
    <a:lstStyle/>
    <a:p>
      <a:pPr>
        <a:defRPr>
          <a:solidFill>
            <a:schemeClr val="dk1"/>
          </a:solidFill>
          <a:latin typeface="+mn-lt"/>
          <a:ea typeface="+mn-ea"/>
          <a:cs typeface="+mn-cs"/>
        </a:defRPr>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24.01.2024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31</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48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24.01.2024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24.01.2024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24.01.2024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24.01.2024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24.01.2024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24.01.2024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jpeg"/></Relationships>
</file>

<file path=ppt/slides/_rels/slide38.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0.gif"/><Relationship Id="rId4" Type="http://schemas.openxmlformats.org/officeDocument/2006/relationships/image" Target="../media/image59.gi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54.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5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5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2.jpeg"/><Relationship Id="rId5" Type="http://schemas.openxmlformats.org/officeDocument/2006/relationships/diagramColors" Target="../diagrams/colors1.xml"/><Relationship Id="rId10" Type="http://schemas.openxmlformats.org/officeDocument/2006/relationships/image" Target="../media/image11.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6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90.gif"/></Relationships>
</file>

<file path=ppt/slides/_rels/slide6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6.xml"/><Relationship Id="rId4" Type="http://schemas.openxmlformats.org/officeDocument/2006/relationships/image" Target="../media/image9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fontScale="92500" lnSpcReduction="20000"/>
          </a:bodyPr>
          <a:lstStyle/>
          <a:p>
            <a:pPr algn="ctr"/>
            <a:endParaRPr lang="ru-RU" sz="3200" dirty="0" smtClean="0"/>
          </a:p>
          <a:p>
            <a:pPr algn="ctr"/>
            <a:r>
              <a:rPr lang="ru-RU" sz="3200" dirty="0" smtClean="0">
                <a:solidFill>
                  <a:srgbClr val="7030A0"/>
                </a:solidFill>
              </a:rPr>
              <a:t>К РЕШЕНИЮ ПРЕДСТАВИТЕЛЬНОГО СОБРНИЯ ЛЬГОВСКОГО РАЙОНА КУРСКОЙ ОБЛАСТИ ОТ 22.12.2023 Г. №77 «О БЮДЖЕТЕ МУНИЦИПАЛЬНОГО РАЙОНА «ЛЬГОВСКИЙ РАЙОН» КУРСКОЙ ОБЛАСТИ НА 2024 ГОД И НА ПАЛНОВЫЙ ПЕРИОД 2025 И 2026 ГОДОВ»</a:t>
            </a:r>
            <a:endParaRPr lang="ru-RU" sz="32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2024 год и плановый период 2025 и 2026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625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2024 год и на плановый период 2025 и 2026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2024 год и на плановый период  2025-2026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254679"/>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2022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2024 г</a:t>
                      </a:r>
                      <a:r>
                        <a:rPr lang="ru-RU" sz="1300" b="1" dirty="0" smtClean="0">
                          <a:latin typeface="Times New Roman" pitchFamily="18" charset="0"/>
                          <a:cs typeface="Times New Roman" pitchFamily="18" charset="0"/>
                        </a:rPr>
                        <a:t>.</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2025 г</a:t>
                      </a:r>
                      <a:r>
                        <a:rPr lang="ru-RU" sz="1300" b="1" dirty="0" smtClean="0">
                          <a:latin typeface="Times New Roman" pitchFamily="18" charset="0"/>
                          <a:cs typeface="Times New Roman" pitchFamily="18" charset="0"/>
                        </a:rPr>
                        <a:t>.</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r>
                        <a:rPr lang="ru-RU" sz="1300" b="1" dirty="0" smtClean="0">
                          <a:latin typeface="Times New Roman" pitchFamily="18" charset="0"/>
                          <a:cs typeface="Times New Roman" pitchFamily="18" charset="0"/>
                        </a:rPr>
                        <a:t>.</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618,8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653,7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688,0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723,4</a:t>
                      </a: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101,0</a:t>
                      </a: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618,8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653,7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688,0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723,4</a:t>
                      </a: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301211,0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327387,1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344532,2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360923,3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378829,0</a:t>
                      </a:r>
                      <a:endParaRPr lang="ru-RU" sz="120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100,8</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516727,0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550737,2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532624,6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462246,0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478500,0</a:t>
                      </a:r>
                      <a:endParaRPr lang="ru-RU" sz="120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19900,0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60737,2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65624,6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16746,0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4000,0</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68332">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кв. м</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5510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5510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5510</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6410067"/>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2022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2024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км</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20,958</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Финансовый результат, в т.ч.</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94423,0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110745,0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115252,0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119327,0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125940,0</a:t>
                      </a:r>
                      <a:endParaRPr lang="ru-RU" sz="1200">
                        <a:latin typeface="Times New Roman"/>
                        <a:ea typeface="Times New Roman"/>
                        <a:cs typeface="Times New Roman"/>
                      </a:endParaRPr>
                    </a:p>
                  </a:txBody>
                  <a:tcPr marL="68580" marR="68580" marT="0" marB="0" anchor="ctr"/>
                </a:tc>
              </a:tr>
              <a:tr h="402639">
                <a:tc>
                  <a:txBody>
                    <a:bodyPr/>
                    <a:lstStyle/>
                    <a:p>
                      <a:pPr>
                        <a:spcAft>
                          <a:spcPts val="0"/>
                        </a:spcAft>
                      </a:pPr>
                      <a:r>
                        <a:rPr lang="ru-RU" sz="1000">
                          <a:latin typeface="Times New Roman"/>
                          <a:ea typeface="Calibri"/>
                          <a:cs typeface="Times New Roman"/>
                        </a:rPr>
                        <a:t>прибыль</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94423,0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110745,0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115252,0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119327,0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125940,0</a:t>
                      </a: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02639">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7130,4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7501,2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7884,5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8240,9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8656,2</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84,4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101,0</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Объемы платных услуг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392110">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175964,9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Times New Roman"/>
                          <a:cs typeface="Times New Roman"/>
                        </a:rPr>
                        <a:t>193385,4</a:t>
                      </a:r>
                    </a:p>
                  </a:txBody>
                  <a:tcPr marL="68580" marR="68580" marT="0" marB="0" anchor="ctr"/>
                </a:tc>
                <a:tc>
                  <a:txBody>
                    <a:bodyPr/>
                    <a:lstStyle/>
                    <a:p>
                      <a:pPr algn="ctr">
                        <a:spcAft>
                          <a:spcPts val="0"/>
                        </a:spcAft>
                      </a:pPr>
                      <a:r>
                        <a:rPr lang="ru-RU" sz="1200">
                          <a:latin typeface="Times New Roman"/>
                          <a:ea typeface="Times New Roman"/>
                          <a:cs typeface="Times New Roman"/>
                        </a:rPr>
                        <a:t>203 073,2</a:t>
                      </a:r>
                    </a:p>
                  </a:txBody>
                  <a:tcPr marL="68580" marR="68580" marT="0" marB="0" anchor="ctr"/>
                </a:tc>
                <a:tc>
                  <a:txBody>
                    <a:bodyPr/>
                    <a:lstStyle/>
                    <a:p>
                      <a:pPr algn="ctr">
                        <a:spcAft>
                          <a:spcPts val="0"/>
                        </a:spcAft>
                      </a:pPr>
                      <a:r>
                        <a:rPr lang="ru-RU" sz="1200">
                          <a:latin typeface="Times New Roman"/>
                          <a:ea typeface="Times New Roman"/>
                          <a:cs typeface="Times New Roman"/>
                        </a:rPr>
                        <a:t>213 068,5</a:t>
                      </a:r>
                    </a:p>
                  </a:txBody>
                  <a:tcPr marL="68580" marR="68580" marT="0" marB="0" anchor="ctr"/>
                </a:tc>
                <a:tc>
                  <a:txBody>
                    <a:bodyPr/>
                    <a:lstStyle/>
                    <a:p>
                      <a:pPr algn="ctr">
                        <a:spcAft>
                          <a:spcPts val="0"/>
                        </a:spcAft>
                      </a:pPr>
                      <a:r>
                        <a:rPr lang="ru-RU" sz="1200">
                          <a:latin typeface="Times New Roman"/>
                          <a:ea typeface="Times New Roman"/>
                          <a:cs typeface="Times New Roman"/>
                        </a:rPr>
                        <a:t>224 667,9</a:t>
                      </a: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98,7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414460,3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458451,1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499379,9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539429,4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586205,7</a:t>
                      </a:r>
                      <a:endParaRPr lang="ru-RU" sz="120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109,3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108,9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108,7</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человек</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1062,8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1063,5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1069,4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1073,8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1082,8</a:t>
                      </a:r>
                      <a:endParaRPr lang="ru-RU" sz="120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100,6</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32497,5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35923,1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38914,3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41863,0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45115,0</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109,3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107,8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105,8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105,8</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2024 ГОД И НА ПЛАНОВЫЙ ПЕРИОД 2025 И 2026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5" y="2143116"/>
          <a:ext cx="7858177" cy="2595880"/>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fontAlgn="ctr"/>
                      <a:r>
                        <a:rPr lang="ru-RU" sz="1100" u="none" strike="noStrike" dirty="0"/>
                        <a:t>Показатель</a:t>
                      </a:r>
                      <a:endParaRPr lang="ru-RU" sz="1100" b="1" i="0" u="none" strike="noStrike" dirty="0">
                        <a:latin typeface="Times New Roman"/>
                      </a:endParaRPr>
                    </a:p>
                  </a:txBody>
                  <a:tcPr marL="9525" marR="9525" marT="9525" marB="0" anchor="ctr"/>
                </a:tc>
                <a:tc>
                  <a:txBody>
                    <a:bodyPr/>
                    <a:lstStyle/>
                    <a:p>
                      <a:pPr algn="ctr" fontAlgn="ctr"/>
                      <a:r>
                        <a:rPr lang="ru-RU" sz="1300" u="none" strike="noStrike" dirty="0" smtClean="0"/>
                        <a:t>2024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2025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2026год</a:t>
                      </a:r>
                      <a:endParaRPr lang="ru-RU" sz="1300" b="1" i="0" u="none" strike="noStrike" dirty="0">
                        <a:latin typeface="Times New Roman"/>
                      </a:endParaRPr>
                    </a:p>
                  </a:txBody>
                  <a:tcPr marL="9525" marR="9525" marT="9525" marB="0" anchor="ctr"/>
                </a:tc>
              </a:tr>
              <a:tr h="370840">
                <a:tc>
                  <a:txBody>
                    <a:bodyPr/>
                    <a:lstStyle/>
                    <a:p>
                      <a:pPr algn="l" fontAlgn="b">
                        <a:buFont typeface="Arial" pitchFamily="34" charset="0"/>
                        <a:buNone/>
                      </a:pPr>
                      <a:r>
                        <a:rPr lang="ru-RU" sz="1050" u="none" strike="noStrike" dirty="0" smtClean="0"/>
                        <a:t>Доходы</a:t>
                      </a:r>
                      <a:endParaRPr lang="ru-RU" sz="1050" b="1" i="0" u="none" strike="noStrike" dirty="0">
                        <a:latin typeface="Times New Roman"/>
                      </a:endParaRPr>
                    </a:p>
                  </a:txBody>
                  <a:tcPr marL="9525" marR="9525" marT="9525" marB="0" anchor="ctr"/>
                </a:tc>
                <a:tc>
                  <a:txBody>
                    <a:bodyPr/>
                    <a:lstStyle/>
                    <a:p>
                      <a:pPr algn="ctr" fontAlgn="ctr"/>
                      <a:r>
                        <a:rPr lang="ru-RU" sz="1100" b="1" i="0" u="none" strike="noStrike" dirty="0" smtClean="0">
                          <a:latin typeface="Times New Roman"/>
                        </a:rPr>
                        <a:t>481 768 145,00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432 195 827,00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498 112 772,00</a:t>
                      </a:r>
                      <a:endParaRPr lang="ru-RU" sz="1100" b="1" i="0" u="none" strike="noStrike" dirty="0">
                        <a:latin typeface="Times New Roman"/>
                      </a:endParaRPr>
                    </a:p>
                  </a:txBody>
                  <a:tcPr marL="7620" marR="7620" marT="7620" marB="0" anchor="ctr"/>
                </a:tc>
              </a:tr>
              <a:tr h="370840">
                <a:tc>
                  <a:txBody>
                    <a:bodyPr/>
                    <a:lstStyle/>
                    <a:p>
                      <a:pPr algn="l" fontAlgn="b"/>
                      <a:r>
                        <a:rPr lang="ru-RU" sz="1050" u="none" strike="noStrike" dirty="0"/>
                        <a:t>Налоговые и неналоговые</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80 493 528,00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86 134 653,00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92 764 540,00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a:t>Безвозмездные поступления</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401 274 617,00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346 061 174,00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405 348 232,00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smtClean="0"/>
                        <a:t>Расходы</a:t>
                      </a:r>
                      <a:endParaRPr lang="ru-RU" sz="1050" b="1" i="0" u="none" strike="noStrike" dirty="0">
                        <a:latin typeface="Times New Roman"/>
                      </a:endParaRPr>
                    </a:p>
                  </a:txBody>
                  <a:tcPr marL="9525" marR="9525" marT="9525" marB="0" anchor="ctr"/>
                </a:tc>
                <a:tc>
                  <a:txBody>
                    <a:bodyPr/>
                    <a:lstStyle/>
                    <a:p>
                      <a:pPr algn="ctr" fontAlgn="ctr"/>
                      <a:r>
                        <a:rPr lang="ru-RU" sz="1100" b="1" i="0" u="none" strike="noStrike" dirty="0" smtClean="0">
                          <a:latin typeface="Times New Roman"/>
                        </a:rPr>
                        <a:t>490 158 145,00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432 195 827,00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498 112 772,00</a:t>
                      </a:r>
                      <a:endParaRPr lang="ru-RU" sz="1100" b="1" i="0" u="none" strike="noStrike" dirty="0">
                        <a:latin typeface="Times New Roman"/>
                      </a:endParaRPr>
                    </a:p>
                  </a:txBody>
                  <a:tcPr marL="7620" marR="7620" marT="7620" marB="0" anchor="ctr"/>
                </a:tc>
              </a:tr>
              <a:tr h="370840">
                <a:tc>
                  <a:txBody>
                    <a:bodyPr/>
                    <a:lstStyle/>
                    <a:p>
                      <a:pPr algn="l" fontAlgn="b"/>
                      <a:r>
                        <a:rPr lang="ru-RU" sz="1050" u="none" strike="noStrike" dirty="0"/>
                        <a:t>Профицит(+), дефицит (-)</a:t>
                      </a:r>
                      <a:endParaRPr lang="ru-RU" sz="1050" b="1" i="0" u="none" strike="noStrike" dirty="0">
                        <a:latin typeface="Times New Roman"/>
                      </a:endParaRPr>
                    </a:p>
                  </a:txBody>
                  <a:tcPr marL="9525" marR="9525" marT="9525" marB="0" anchor="ctr"/>
                </a:tc>
                <a:tc>
                  <a:txBody>
                    <a:bodyPr/>
                    <a:lstStyle/>
                    <a:p>
                      <a:pPr algn="ctr" fontAlgn="ctr"/>
                      <a:r>
                        <a:rPr lang="ru-RU" sz="1100" b="1" i="0" u="none" strike="noStrike" dirty="0" smtClean="0">
                          <a:latin typeface="Times New Roman"/>
                        </a:rPr>
                        <a:t>8 390 000,00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r>
            </a:tbl>
          </a:graphicData>
        </a:graphic>
      </p:graphicFrame>
      <p:sp>
        <p:nvSpPr>
          <p:cNvPr id="5" name="Прямоугольник 4"/>
          <p:cNvSpPr/>
          <p:nvPr/>
        </p:nvSpPr>
        <p:spPr>
          <a:xfrm>
            <a:off x="6929454" y="1714488"/>
            <a:ext cx="1933729" cy="369332"/>
          </a:xfrm>
          <a:prstGeom prst="rect">
            <a:avLst/>
          </a:prstGeom>
        </p:spPr>
        <p:txBody>
          <a:bodyPr wrap="square">
            <a:spAutoFit/>
          </a:bodyPr>
          <a:lstStyle/>
          <a:p>
            <a:r>
              <a:rPr lang="ru-RU" dirty="0" smtClean="0"/>
              <a:t>рублей</a:t>
            </a:r>
            <a:endParaRPr lang="ru-RU" dirty="0"/>
          </a:p>
        </p:txBody>
      </p:sp>
      <p:pic>
        <p:nvPicPr>
          <p:cNvPr id="6" name="Рисунок 5" descr="thWNTQUNHD.jpg"/>
          <p:cNvPicPr>
            <a:picLocks noChangeAspect="1"/>
          </p:cNvPicPr>
          <p:nvPr/>
        </p:nvPicPr>
        <p:blipFill>
          <a:blip r:embed="rId2" cstate="print"/>
          <a:stretch>
            <a:fillRect/>
          </a:stretch>
        </p:blipFill>
        <p:spPr>
          <a:xfrm>
            <a:off x="5643570" y="5000636"/>
            <a:ext cx="2533871" cy="17145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a:t>
            </a:r>
            <a:br>
              <a:rPr lang="ru-RU" sz="2600" dirty="0" smtClean="0">
                <a:solidFill>
                  <a:srgbClr val="002060"/>
                </a:solidFill>
                <a:latin typeface="Times New Roman" pitchFamily="18" charset="0"/>
                <a:cs typeface="Times New Roman" pitchFamily="18" charset="0"/>
              </a:rPr>
            </a:br>
            <a:r>
              <a:rPr lang="ru-RU" sz="2600" dirty="0" smtClean="0">
                <a:solidFill>
                  <a:srgbClr val="002060"/>
                </a:solidFill>
                <a:latin typeface="Times New Roman" pitchFamily="18" charset="0"/>
                <a:cs typeface="Times New Roman" pitchFamily="18" charset="0"/>
              </a:rPr>
              <a:t>В БЮДЖЕТ </a:t>
            </a:r>
            <a:r>
              <a:rPr lang="en-US" sz="2600" dirty="0" smtClean="0">
                <a:solidFill>
                  <a:srgbClr val="002060"/>
                </a:solidFill>
                <a:latin typeface="Times New Roman" pitchFamily="18" charset="0"/>
                <a:cs typeface="Times New Roman" pitchFamily="18" charset="0"/>
              </a:rPr>
              <a:t>[1]</a:t>
            </a:r>
            <a:endParaRPr lang="ru-RU" sz="2600" dirty="0"/>
          </a:p>
        </p:txBody>
      </p:sp>
      <p:graphicFrame>
        <p:nvGraphicFramePr>
          <p:cNvPr id="5" name="Содержимое 4"/>
          <p:cNvGraphicFramePr>
            <a:graphicFrameLocks noGrp="1"/>
          </p:cNvGraphicFramePr>
          <p:nvPr>
            <p:ph idx="1"/>
          </p:nvPr>
        </p:nvGraphicFramePr>
        <p:xfrm>
          <a:off x="214282" y="1500175"/>
          <a:ext cx="8358247" cy="5072095"/>
        </p:xfrm>
        <a:graphic>
          <a:graphicData uri="http://schemas.openxmlformats.org/drawingml/2006/table">
            <a:tbl>
              <a:tblPr firstRow="1" bandRow="1">
                <a:tableStyleId>{5C22544A-7EE6-4342-B048-85BDC9FD1C3A}</a:tableStyleId>
              </a:tblPr>
              <a:tblGrid>
                <a:gridCol w="2775377"/>
                <a:gridCol w="1042784"/>
                <a:gridCol w="962568"/>
                <a:gridCol w="994060"/>
                <a:gridCol w="897145"/>
                <a:gridCol w="926473"/>
                <a:gridCol w="759840"/>
              </a:tblGrid>
              <a:tr h="615425">
                <a:tc rowSpan="2">
                  <a:txBody>
                    <a:bodyPr/>
                    <a:lstStyle/>
                    <a:p>
                      <a:pPr algn="ctr" rtl="0" fontAlgn="ctr"/>
                      <a:r>
                        <a:rPr lang="ru-RU" sz="900" b="1" i="0" u="none" strike="noStrike" dirty="0">
                          <a:solidFill>
                            <a:srgbClr val="FFFFFF"/>
                          </a:solidFill>
                          <a:latin typeface="Arial"/>
                        </a:rPr>
                        <a:t>Наименование доходов</a:t>
                      </a:r>
                    </a:p>
                  </a:txBody>
                  <a:tcPr marL="9525" marR="9525" marT="9525" marB="0" anchor="ctr"/>
                </a:tc>
                <a:tc gridSpan="2">
                  <a:txBody>
                    <a:bodyPr/>
                    <a:lstStyle/>
                    <a:p>
                      <a:pPr algn="ctr" fontAlgn="ctr"/>
                      <a:r>
                        <a:rPr lang="ru-RU" sz="900" b="1" i="0" u="none" strike="noStrike" dirty="0" smtClean="0">
                          <a:latin typeface="Arial"/>
                        </a:rPr>
                        <a:t>2024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2025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год</a:t>
                      </a:r>
                      <a:endParaRPr lang="ru-RU" sz="900" b="1" i="0" u="none" strike="noStrike" dirty="0">
                        <a:latin typeface="Arial"/>
                      </a:endParaRPr>
                    </a:p>
                  </a:txBody>
                  <a:tcPr marL="7620" marR="7620" marT="7620" marB="0" anchor="ctr"/>
                </a:tc>
                <a:tc hMerge="1">
                  <a:txBody>
                    <a:bodyPr/>
                    <a:lstStyle/>
                    <a:p>
                      <a:endParaRPr lang="ru-RU"/>
                    </a:p>
                  </a:txBody>
                  <a:tcPr/>
                </a:tc>
              </a:tr>
              <a:tr h="656971">
                <a:tc vMerge="1">
                  <a:txBody>
                    <a:bodyPr/>
                    <a:lstStyle/>
                    <a:p>
                      <a:endParaRPr lang="ru-RU"/>
                    </a:p>
                  </a:txBody>
                  <a:tcP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r>
              <a:tr h="278038">
                <a:tc>
                  <a:txBody>
                    <a:bodyPr/>
                    <a:lstStyle/>
                    <a:p>
                      <a:pPr algn="l" rtl="0" fontAlgn="ctr"/>
                      <a:r>
                        <a:rPr lang="ru-RU" sz="800" b="1" i="1" u="none" strike="noStrike" dirty="0">
                          <a:solidFill>
                            <a:srgbClr val="000000"/>
                          </a:solidFill>
                          <a:latin typeface="Arial"/>
                        </a:rPr>
                        <a:t>НАЛОГОВЫЕ И НЕНАЛОГОВЫЕ ДОХОДЫ</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80 493 528,00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16,71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86 134 653,00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19,93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92 764 540,00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18,62</a:t>
                      </a:r>
                      <a:endParaRPr lang="ru-RU" sz="1100">
                        <a:latin typeface="Calibri"/>
                        <a:ea typeface="Times New Roman"/>
                        <a:cs typeface="Times New Roman"/>
                      </a:endParaRPr>
                    </a:p>
                  </a:txBody>
                  <a:tcPr marL="68580" marR="68580" marT="0" marB="0" anchor="ctr"/>
                </a:tc>
              </a:tr>
              <a:tr h="264339">
                <a:tc>
                  <a:txBody>
                    <a:bodyPr/>
                    <a:lstStyle/>
                    <a:p>
                      <a:pPr algn="l" rtl="0" fontAlgn="ctr"/>
                      <a:r>
                        <a:rPr lang="ru-RU" sz="800" b="0" i="0" u="none" strike="noStrike" dirty="0">
                          <a:solidFill>
                            <a:srgbClr val="000000"/>
                          </a:solidFill>
                          <a:latin typeface="Arial"/>
                        </a:rPr>
                        <a:t>НАЛОГИ НА ПРИБЫЛЬ, ДОХОДЫ</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58 849 541,00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64 180 777,00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71 083 869,00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14,27</a:t>
                      </a:r>
                      <a:endParaRPr lang="ru-RU" sz="1100">
                        <a:latin typeface="Calibri"/>
                        <a:ea typeface="Times New Roman"/>
                        <a:cs typeface="Times New Roman"/>
                      </a:endParaRPr>
                    </a:p>
                  </a:txBody>
                  <a:tcPr marL="68580" marR="68580" marT="0" marB="0" anchor="ctr"/>
                </a:tc>
              </a:tr>
              <a:tr h="494956">
                <a:tc>
                  <a:txBody>
                    <a:bodyPr/>
                    <a:lstStyle/>
                    <a:p>
                      <a:pPr algn="l" rtl="0" fontAlgn="ctr"/>
                      <a:r>
                        <a:rPr lang="ru-RU" sz="800" b="0" i="0" u="none" strike="noStrike" dirty="0">
                          <a:solidFill>
                            <a:srgbClr val="000000"/>
                          </a:solidFill>
                          <a:latin typeface="Arial"/>
                        </a:rPr>
                        <a:t>НАЛОГИ НА ТОВАРЫ (РАБОТЫ, УСЛУГИ), РЕАЛИЗУЕМЫЕ НА ТЕРРИТОРИИ РОССИЙСКОЙ ФЕДЕРАЦИИ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8 136 200,00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1,69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8 398 200,00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8 458 000,00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1,70</a:t>
                      </a:r>
                      <a:endParaRPr lang="ru-RU" sz="1100">
                        <a:latin typeface="Calibri"/>
                        <a:ea typeface="Times New Roman"/>
                        <a:cs typeface="Times New Roman"/>
                      </a:endParaRPr>
                    </a:p>
                  </a:txBody>
                  <a:tcPr marL="68580" marR="68580" marT="0" marB="0" anchor="ctr"/>
                </a:tc>
              </a:tr>
              <a:tr h="242020">
                <a:tc>
                  <a:txBody>
                    <a:bodyPr/>
                    <a:lstStyle/>
                    <a:p>
                      <a:pPr algn="l" rtl="0" fontAlgn="ctr"/>
                      <a:r>
                        <a:rPr lang="ru-RU" sz="800" b="0" i="0" u="none" strike="noStrike" dirty="0">
                          <a:solidFill>
                            <a:srgbClr val="000000"/>
                          </a:solidFill>
                          <a:latin typeface="Arial"/>
                        </a:rPr>
                        <a:t>НАЛОГИ НА СОВОКУПНЫЙ ДОХОД</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4 080 481,00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4 246 872,00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4 418 390,00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0,89</a:t>
                      </a:r>
                      <a:endParaRPr lang="ru-RU" sz="1100">
                        <a:latin typeface="Calibri"/>
                        <a:ea typeface="Times New Roman"/>
                        <a:cs typeface="Times New Roman"/>
                      </a:endParaRPr>
                    </a:p>
                  </a:txBody>
                  <a:tcPr marL="68580" marR="68580" marT="0" marB="0" anchor="ctr"/>
                </a:tc>
              </a:tr>
              <a:tr h="607469">
                <a:tc>
                  <a:txBody>
                    <a:bodyPr/>
                    <a:lstStyle/>
                    <a:p>
                      <a:pPr algn="l" rtl="0" fontAlgn="ctr"/>
                      <a:r>
                        <a:rPr lang="ru-RU" sz="800" b="0" i="0" u="none" strike="noStrike">
                          <a:solidFill>
                            <a:srgbClr val="000000"/>
                          </a:solidFill>
                          <a:latin typeface="Arial"/>
                        </a:rPr>
                        <a:t>ДОХОДЫ ОТ ИСПОЛЬЗОВАНИЯ ИМУЩЕСТВА, НАХОДЯЩЕГОСЯ В ГОСУДАРСТВЕННОЙ И МУНИЦИПАЛЬНОЙ СОБСТВЕННОСТИ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9 152 552,00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9 040 099,00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8 549 170,00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1,72</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800" b="0" i="0" u="none" strike="noStrike" dirty="0">
                          <a:solidFill>
                            <a:srgbClr val="000000"/>
                          </a:solidFill>
                          <a:latin typeface="Arial"/>
                        </a:rPr>
                        <a:t>ПЛАТЕЖИ ПРИ ПОЛЬЗОВАНИИ ПРИРОДНЫМИ РЕСУРСАМИ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426018">
                <a:tc>
                  <a:txBody>
                    <a:bodyPr/>
                    <a:lstStyle/>
                    <a:p>
                      <a:pPr algn="l" rtl="0" fontAlgn="ctr"/>
                      <a:r>
                        <a:rPr lang="ru-RU" sz="800" b="0" i="0" u="none" strike="noStrike" dirty="0">
                          <a:solidFill>
                            <a:srgbClr val="000000"/>
                          </a:solidFill>
                          <a:latin typeface="Arial"/>
                        </a:rPr>
                        <a:t>ДОХОДЫ ОТ ОКАЗАНИЯ ПЛАТНЫХ УСЛУГ (РАБОТ) И КОМПЕНСАЦИИ ЗАТРАТ ГОСУДАРСТВА</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800" b="0" i="0" u="none" strike="noStrike" dirty="0">
                          <a:solidFill>
                            <a:srgbClr val="000000"/>
                          </a:solidFill>
                          <a:latin typeface="Arial"/>
                        </a:rPr>
                        <a:t>ДОХОДЫ ОТ ПРОДАЖИ МАТЕРИАЛЬНЫХ И НЕМАТЕРИАЛЬНЫХ АКТИВОВ</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62 897,00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59 528,00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63 253,00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800" b="0" i="0" u="none" strike="noStrike" dirty="0">
                          <a:latin typeface="Arial"/>
                        </a:rPr>
                        <a:t>ШТРАФЫ, САНКЦИИ, ВОЗМЕЩЕНИЕ УЩЕРБА</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83 971,00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101 290,00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83 971,00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900" b="1" i="0" u="none" strike="noStrike" dirty="0">
                          <a:latin typeface="Arial"/>
                        </a:rPr>
                        <a:t>ПРОЧИЕ НЕНАЛОГОВЫЕ ДОХОДЫ</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19 999,00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142984"/>
            <a:ext cx="1076473"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dirty="0" smtClean="0">
                <a:solidFill>
                  <a:srgbClr val="002060"/>
                </a:solidFill>
                <a:latin typeface="Times New Roman" pitchFamily="18" charset="0"/>
                <a:cs typeface="Times New Roman" pitchFamily="18" charset="0"/>
              </a:rPr>
              <a:t>СВЕДЕНИЯ О ПЛАНИРУЕМЫХ ПОСТУПЛЕНИЯХ </a:t>
            </a:r>
            <a:br>
              <a:rPr lang="ru-RU" sz="2800" dirty="0" smtClean="0">
                <a:solidFill>
                  <a:srgbClr val="002060"/>
                </a:solidFill>
                <a:latin typeface="Times New Roman" pitchFamily="18" charset="0"/>
                <a:cs typeface="Times New Roman" pitchFamily="18" charset="0"/>
              </a:rPr>
            </a:br>
            <a:r>
              <a:rPr lang="ru-RU" sz="2800" dirty="0" smtClean="0">
                <a:solidFill>
                  <a:srgbClr val="002060"/>
                </a:solidFill>
                <a:latin typeface="Times New Roman" pitchFamily="18" charset="0"/>
                <a:cs typeface="Times New Roman" pitchFamily="18" charset="0"/>
              </a:rPr>
              <a:t>В БЮДЖЕТ </a:t>
            </a:r>
            <a:r>
              <a:rPr lang="en-US" sz="2800" dirty="0" smtClean="0">
                <a:solidFill>
                  <a:srgbClr val="002060"/>
                </a:solidFill>
                <a:latin typeface="Times New Roman" pitchFamily="18" charset="0"/>
                <a:cs typeface="Times New Roman" pitchFamily="18" charset="0"/>
              </a:rPr>
              <a:t>[</a:t>
            </a:r>
            <a:r>
              <a:rPr lang="ru-RU" sz="2800" dirty="0" smtClean="0">
                <a:solidFill>
                  <a:srgbClr val="002060"/>
                </a:solidFill>
                <a:latin typeface="Times New Roman" pitchFamily="18" charset="0"/>
                <a:cs typeface="Times New Roman" pitchFamily="18" charset="0"/>
              </a:rPr>
              <a:t>2</a:t>
            </a:r>
            <a:r>
              <a:rPr lang="en-US" sz="2800" dirty="0" smtClean="0">
                <a:solidFill>
                  <a:srgbClr val="002060"/>
                </a:solidFill>
                <a:latin typeface="Times New Roman" pitchFamily="18" charset="0"/>
                <a:cs typeface="Times New Roman" pitchFamily="18" charset="0"/>
              </a:rPr>
              <a:t>]</a:t>
            </a:r>
            <a:endParaRPr lang="ru-RU" sz="2800" dirty="0"/>
          </a:p>
        </p:txBody>
      </p:sp>
      <p:graphicFrame>
        <p:nvGraphicFramePr>
          <p:cNvPr id="7" name="Содержимое 6"/>
          <p:cNvGraphicFramePr>
            <a:graphicFrameLocks noGrp="1"/>
          </p:cNvGraphicFramePr>
          <p:nvPr>
            <p:ph idx="1"/>
          </p:nvPr>
        </p:nvGraphicFramePr>
        <p:xfrm>
          <a:off x="214282" y="1609725"/>
          <a:ext cx="8572561" cy="3605224"/>
        </p:xfrm>
        <a:graphic>
          <a:graphicData uri="http://schemas.openxmlformats.org/drawingml/2006/table">
            <a:tbl>
              <a:tblPr firstRow="1" bandRow="1">
                <a:tableStyleId>{5C22544A-7EE6-4342-B048-85BDC9FD1C3A}</a:tableStyleId>
              </a:tblPr>
              <a:tblGrid>
                <a:gridCol w="2674010"/>
                <a:gridCol w="1188721"/>
                <a:gridCol w="852177"/>
                <a:gridCol w="1143008"/>
                <a:gridCol w="969658"/>
                <a:gridCol w="1085560"/>
                <a:gridCol w="659427"/>
              </a:tblGrid>
              <a:tr h="414327">
                <a:tc rowSpan="2">
                  <a:txBody>
                    <a:bodyPr/>
                    <a:lstStyle/>
                    <a:p>
                      <a:pPr algn="ctr" rtl="0" fontAlgn="ctr"/>
                      <a:r>
                        <a:rPr lang="ru-RU" sz="900" b="1" i="0" u="none" strike="noStrike" dirty="0">
                          <a:solidFill>
                            <a:srgbClr val="FFFFFF"/>
                          </a:solidFill>
                          <a:latin typeface="Arial"/>
                        </a:rPr>
                        <a:t>Наименование доходов</a:t>
                      </a:r>
                    </a:p>
                  </a:txBody>
                  <a:tcPr marL="8378" marR="8378" marT="9525" marB="0" anchor="ctr"/>
                </a:tc>
                <a:tc gridSpan="2">
                  <a:txBody>
                    <a:bodyPr/>
                    <a:lstStyle/>
                    <a:p>
                      <a:pPr algn="ctr" fontAlgn="ctr"/>
                      <a:r>
                        <a:rPr lang="ru-RU" sz="900" b="1" i="0" u="none" strike="noStrike" dirty="0" smtClean="0">
                          <a:latin typeface="Arial"/>
                        </a:rPr>
                        <a:t>2024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2025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a:t>
                      </a:r>
                      <a:r>
                        <a:rPr lang="ru-RU" sz="900" b="1" i="0" u="none" strike="noStrike" dirty="0">
                          <a:latin typeface="Arial"/>
                        </a:rPr>
                        <a:t>год</a:t>
                      </a:r>
                    </a:p>
                  </a:txBody>
                  <a:tcPr marL="7620" marR="7620" marT="7620" marB="0" anchor="ctr"/>
                </a:tc>
                <a:tc hMerge="1">
                  <a:txBody>
                    <a:bodyPr/>
                    <a:lstStyle/>
                    <a:p>
                      <a:endParaRPr lang="ru-RU"/>
                    </a:p>
                  </a:txBody>
                  <a:tcPr/>
                </a:tc>
              </a:tr>
              <a:tr h="781107">
                <a:tc vMerge="1">
                  <a:txBody>
                    <a:bodyPr/>
                    <a:lstStyle/>
                    <a:p>
                      <a:endParaRPr lang="ru-RU"/>
                    </a:p>
                  </a:txBody>
                  <a:tcP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dirty="0">
                          <a:latin typeface="Arial"/>
                        </a:rPr>
                        <a:t>План</a:t>
                      </a:r>
                    </a:p>
                  </a:txBody>
                  <a:tcPr marL="7620" marR="7620" marT="7620" marB="0" anchor="ctr"/>
                </a:tc>
                <a:tc>
                  <a:txBody>
                    <a:bodyPr/>
                    <a:lstStyle/>
                    <a:p>
                      <a:pPr algn="ctr" rtl="0" fontAlgn="ctr"/>
                      <a:r>
                        <a:rPr lang="ru-RU" sz="900" b="1" i="0" u="none" strike="noStrike" dirty="0">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dirty="0">
                          <a:latin typeface="Arial"/>
                        </a:rPr>
                        <a:t>Доля в общем объеме доходов, %</a:t>
                      </a:r>
                    </a:p>
                  </a:txBody>
                  <a:tcPr marL="7620" marR="7620" marT="7620" marB="0" anchor="ctr"/>
                </a:tc>
              </a:tr>
              <a:tr h="239446">
                <a:tc>
                  <a:txBody>
                    <a:bodyPr/>
                    <a:lstStyle/>
                    <a:p>
                      <a:pPr algn="l" rtl="0" fontAlgn="ctr"/>
                      <a:r>
                        <a:rPr lang="ru-RU" sz="900" b="1" i="1" u="none" strike="noStrike" dirty="0">
                          <a:latin typeface="Arial"/>
                        </a:rPr>
                        <a:t>БЕЗВОЗМЕЗДНЫЕ ПОСТУПЛЕНИЯ</a:t>
                      </a:r>
                    </a:p>
                  </a:txBody>
                  <a:tcPr marL="7620" marR="7620" marT="7620" marB="0" anchor="ctr"/>
                </a:tc>
                <a:tc>
                  <a:txBody>
                    <a:bodyPr/>
                    <a:lstStyle/>
                    <a:p>
                      <a:pPr algn="ctr">
                        <a:lnSpc>
                          <a:spcPct val="115000"/>
                        </a:lnSpc>
                        <a:spcAft>
                          <a:spcPts val="0"/>
                        </a:spcAft>
                      </a:pPr>
                      <a:r>
                        <a:rPr lang="ru-RU" sz="900" b="1" dirty="0">
                          <a:latin typeface="Arial"/>
                          <a:ea typeface="Times New Roman"/>
                          <a:cs typeface="Times New Roman"/>
                        </a:rPr>
                        <a:t>401 274 617,00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346 061 174,00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405 348 232,00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81,38</a:t>
                      </a:r>
                      <a:endParaRPr lang="ru-RU" sz="1100">
                        <a:latin typeface="Calibri"/>
                        <a:ea typeface="Times New Roman"/>
                        <a:cs typeface="Times New Roman"/>
                      </a:endParaRPr>
                    </a:p>
                  </a:txBody>
                  <a:tcPr marL="68580" marR="68580" marT="0" marB="0" anchor="ctr"/>
                </a:tc>
              </a:tr>
              <a:tr h="558707">
                <a:tc>
                  <a:txBody>
                    <a:bodyPr/>
                    <a:lstStyle/>
                    <a:p>
                      <a:pPr algn="l" rtl="0" fontAlgn="ctr"/>
                      <a:r>
                        <a:rPr lang="ru-RU" sz="900" b="0" i="0" u="none" strike="noStrike" dirty="0">
                          <a:latin typeface="Arial"/>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401 274 617,00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346 061 174,00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405 348 232,00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81,38</a:t>
                      </a:r>
                      <a:endParaRPr lang="ru-RU" sz="1100">
                        <a:latin typeface="Calibri"/>
                        <a:ea typeface="Times New Roman"/>
                        <a:cs typeface="Times New Roman"/>
                      </a:endParaRPr>
                    </a:p>
                  </a:txBody>
                  <a:tcPr marL="68580" marR="68580" marT="0" marB="0" anchor="ctr"/>
                </a:tc>
              </a:tr>
              <a:tr h="399076">
                <a:tc>
                  <a:txBody>
                    <a:bodyPr/>
                    <a:lstStyle/>
                    <a:p>
                      <a:pPr algn="l" rtl="0" fontAlgn="ctr"/>
                      <a:r>
                        <a:rPr lang="ru-RU" sz="900" b="0" i="0" u="none" strike="noStrike" dirty="0">
                          <a:latin typeface="Arial"/>
                        </a:rPr>
                        <a:t>Дотации бюджетам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62 119 071,00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54 378 373,00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12,58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54 325 743,00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10,91</a:t>
                      </a:r>
                      <a:endParaRPr lang="ru-RU" sz="1100">
                        <a:latin typeface="Calibri"/>
                        <a:ea typeface="Times New Roman"/>
                        <a:cs typeface="Times New Roman"/>
                      </a:endParaRPr>
                    </a:p>
                  </a:txBody>
                  <a:tcPr marL="68580" marR="68580" marT="0" marB="0" anchor="ctr"/>
                </a:tc>
              </a:tr>
              <a:tr h="472098">
                <a:tc>
                  <a:txBody>
                    <a:bodyPr/>
                    <a:lstStyle/>
                    <a:p>
                      <a:pPr algn="l" rtl="0" fontAlgn="ctr"/>
                      <a:r>
                        <a:rPr lang="ru-RU" sz="900" b="0" i="0" u="none" strike="noStrike" dirty="0">
                          <a:latin typeface="Arial"/>
                        </a:rPr>
                        <a:t>Субсидии бюджетам бюджетной системы  Российской Федерации (межбюджетные субсидии)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21 737 098,00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4 578 071,00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68 727 667,00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13,80</a:t>
                      </a:r>
                      <a:endParaRPr lang="ru-RU" sz="1100">
                        <a:latin typeface="Calibri"/>
                        <a:ea typeface="Times New Roman"/>
                        <a:cs typeface="Times New Roman"/>
                      </a:endParaRPr>
                    </a:p>
                  </a:txBody>
                  <a:tcPr marL="68580" marR="68580" marT="0" marB="0" anchor="ctr"/>
                </a:tc>
              </a:tr>
              <a:tr h="414327">
                <a:tc>
                  <a:txBody>
                    <a:bodyPr/>
                    <a:lstStyle/>
                    <a:p>
                      <a:pPr algn="l" rtl="0" fontAlgn="ctr"/>
                      <a:r>
                        <a:rPr lang="ru-RU" sz="900" b="0" i="0" u="none" strike="noStrike" dirty="0">
                          <a:latin typeface="Arial"/>
                        </a:rPr>
                        <a:t>Субвенции бюджетам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317 418 448,00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65,89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287 104 730,00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66,43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282 294 822,00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56,67</a:t>
                      </a:r>
                      <a:endParaRPr lang="ru-RU" sz="1100">
                        <a:latin typeface="Calibri"/>
                        <a:ea typeface="Times New Roman"/>
                        <a:cs typeface="Times New Roman"/>
                      </a:endParaRPr>
                    </a:p>
                  </a:txBody>
                  <a:tcPr marL="68580" marR="68580" marT="0" marB="0" anchor="ctr"/>
                </a:tc>
              </a:tr>
              <a:tr h="326136">
                <a:tc>
                  <a:txBody>
                    <a:bodyPr/>
                    <a:lstStyle/>
                    <a:p>
                      <a:pPr algn="l" rtl="0" fontAlgn="ctr"/>
                      <a:r>
                        <a:rPr kumimoji="0" lang="ru-RU" sz="900" b="1" kern="1200" dirty="0" smtClean="0">
                          <a:solidFill>
                            <a:schemeClr val="dk1"/>
                          </a:solidFill>
                          <a:latin typeface="+mn-lt"/>
                          <a:ea typeface="+mn-ea"/>
                          <a:cs typeface="+mn-cs"/>
                        </a:rPr>
                        <a:t>ВСЕГО ДОХОДОВ</a:t>
                      </a:r>
                      <a:endParaRPr lang="ru-RU" sz="900" b="1" i="0" u="none" strike="noStrike" dirty="0">
                        <a:solidFill>
                          <a:srgbClr val="000000"/>
                        </a:solidFill>
                        <a:latin typeface="Arial"/>
                      </a:endParaRPr>
                    </a:p>
                  </a:txBody>
                  <a:tcPr marL="8378" marR="8378" marT="9525" marB="0" anchor="ctr"/>
                </a:tc>
                <a:tc>
                  <a:txBody>
                    <a:bodyPr/>
                    <a:lstStyle/>
                    <a:p>
                      <a:pPr algn="ctr">
                        <a:lnSpc>
                          <a:spcPct val="115000"/>
                        </a:lnSpc>
                        <a:spcAft>
                          <a:spcPts val="1000"/>
                        </a:spcAft>
                      </a:pPr>
                      <a:r>
                        <a:rPr lang="ru-RU" sz="900" b="1">
                          <a:latin typeface="Arial"/>
                          <a:ea typeface="Times New Roman"/>
                          <a:cs typeface="Times New Roman"/>
                        </a:rPr>
                        <a:t>481 768 145,00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432 195 827,00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498 112 772,00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142984"/>
            <a:ext cx="862159" cy="369332"/>
          </a:xfrm>
          <a:prstGeom prst="rect">
            <a:avLst/>
          </a:prstGeom>
        </p:spPr>
        <p:txBody>
          <a:bodyPr wrap="none">
            <a:spAutoFit/>
          </a:bodyPr>
          <a:lstStyle/>
          <a:p>
            <a:r>
              <a:rPr lang="ru-RU" dirty="0" smtClean="0"/>
              <a:t>рублей</a:t>
            </a:r>
            <a:endParaRPr lang="ru-RU" dirty="0"/>
          </a:p>
        </p:txBody>
      </p:sp>
      <p:pic>
        <p:nvPicPr>
          <p:cNvPr id="6" name="Picture 2" descr="https://www.volyn24.com/img/modules/news/5/3c/8a96026d46026db6f93a0b1c1c6753c5/gallery-photo.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43570" y="5214950"/>
            <a:ext cx="3158092" cy="147584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615262" cy="965820"/>
          </a:xfrm>
        </p:spPr>
        <p:txBody>
          <a:bodyPr>
            <a:noAutofit/>
          </a:bodyPr>
          <a:lstStyle/>
          <a:p>
            <a:pPr algn="ctr"/>
            <a:r>
              <a:rPr lang="ru-RU" sz="2400" spc="300" dirty="0" smtClean="0">
                <a:solidFill>
                  <a:srgbClr val="FF65A3"/>
                </a:solidFill>
                <a:effectLst>
                  <a:outerShdw blurRad="38100" dist="38100" dir="2700000" algn="tl">
                    <a:srgbClr val="000000">
                      <a:alpha val="43137"/>
                    </a:srgbClr>
                  </a:outerShdw>
                </a:effectLst>
                <a:latin typeface="Times New Roman" pitchFamily="18" charset="0"/>
              </a:rPr>
              <a:t>СТРУКТУРА ДОХОДОВ БЮДЖЕТА </a:t>
            </a:r>
            <a:br>
              <a:rPr lang="ru-RU" sz="2400" spc="300" dirty="0" smtClean="0">
                <a:solidFill>
                  <a:srgbClr val="FF65A3"/>
                </a:solidFill>
                <a:effectLst>
                  <a:outerShdw blurRad="38100" dist="38100" dir="2700000" algn="tl">
                    <a:srgbClr val="000000">
                      <a:alpha val="43137"/>
                    </a:srgbClr>
                  </a:outerShdw>
                </a:effectLst>
                <a:latin typeface="Times New Roman" pitchFamily="18" charset="0"/>
              </a:rPr>
            </a:br>
            <a:r>
              <a:rPr lang="ru-RU" sz="2400" spc="300" dirty="0" smtClean="0">
                <a:solidFill>
                  <a:srgbClr val="FF65A3"/>
                </a:solidFill>
                <a:effectLst>
                  <a:outerShdw blurRad="38100" dist="38100" dir="2700000" algn="tl">
                    <a:srgbClr val="000000">
                      <a:alpha val="43137"/>
                    </a:srgbClr>
                  </a:outerShdw>
                </a:effectLst>
                <a:latin typeface="Times New Roman" pitchFamily="18" charset="0"/>
              </a:rPr>
              <a:t>В 2024 ГОДУ И НА ПЛАНОВЫЙ ПЕРИОД 2025 И 2026 ГОДОВ</a:t>
            </a:r>
            <a:endParaRPr lang="ru-RU" sz="2400" spc="300" dirty="0">
              <a:solidFill>
                <a:srgbClr val="FF65A3"/>
              </a:solidFill>
              <a:effectLst>
                <a:outerShdw blurRad="38100" dist="38100" dir="2700000" algn="tl">
                  <a:srgbClr val="000000">
                    <a:alpha val="43137"/>
                  </a:srgbClr>
                </a:outerShdw>
              </a:effectLst>
            </a:endParaRPr>
          </a:p>
        </p:txBody>
      </p:sp>
      <p:graphicFrame>
        <p:nvGraphicFramePr>
          <p:cNvPr id="6" name="Диаграмма 5"/>
          <p:cNvGraphicFramePr/>
          <p:nvPr/>
        </p:nvGraphicFramePr>
        <p:xfrm>
          <a:off x="2428860" y="1285860"/>
          <a:ext cx="4357686" cy="24288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Диаграмма 8"/>
          <p:cNvGraphicFramePr/>
          <p:nvPr/>
        </p:nvGraphicFramePr>
        <p:xfrm>
          <a:off x="142844" y="3786190"/>
          <a:ext cx="4429156" cy="26432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p:nvPr/>
        </p:nvGraphicFramePr>
        <p:xfrm>
          <a:off x="4643438" y="3786190"/>
          <a:ext cx="4357718" cy="264320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7" name="Рисунок 6"/>
          <p:cNvPicPr/>
          <p:nvPr/>
        </p:nvPicPr>
        <p:blipFill>
          <a:blip r:embed="rId2"/>
          <a:srcRect/>
          <a:stretch>
            <a:fillRect/>
          </a:stretch>
        </p:blipFill>
        <p:spPr bwMode="auto">
          <a:xfrm>
            <a:off x="428596" y="1624012"/>
            <a:ext cx="7224741" cy="473394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7929618" cy="868346"/>
          </a:xfrm>
        </p:spPr>
        <p:txBody>
          <a:bodyPr anchor="ctr">
            <a:noAutofit/>
          </a:bodyPr>
          <a:lstStyle/>
          <a:p>
            <a:pPr algn="ctr"/>
            <a:r>
              <a:rPr lang="ru-RU" sz="2400" dirty="0" smtClean="0"/>
              <a:t>СТРУКТУРА НАЛОГОВЫХ ДОХОДОВ В 2024 ГОДУ И НА ПЛАНОВЫЙ ПЕРИОД 2025 И 2026 ГОДОВ </a:t>
            </a:r>
            <a:r>
              <a:rPr lang="en-US" sz="2400" dirty="0" smtClean="0">
                <a:solidFill>
                  <a:srgbClr val="002060"/>
                </a:solidFill>
                <a:latin typeface="Times New Roman" pitchFamily="18" charset="0"/>
                <a:cs typeface="Times New Roman" pitchFamily="18" charset="0"/>
              </a:rPr>
              <a:t>[</a:t>
            </a:r>
            <a:r>
              <a:rPr lang="ru-RU" sz="2400" dirty="0" smtClean="0">
                <a:solidFill>
                  <a:srgbClr val="002060"/>
                </a:solidFill>
                <a:latin typeface="Times New Roman" pitchFamily="18" charset="0"/>
                <a:cs typeface="Times New Roman" pitchFamily="18" charset="0"/>
              </a:rPr>
              <a:t>1</a:t>
            </a:r>
            <a:r>
              <a:rPr lang="en-US" sz="2400" dirty="0" smtClean="0">
                <a:solidFill>
                  <a:srgbClr val="002060"/>
                </a:solidFill>
                <a:latin typeface="Times New Roman" pitchFamily="18" charset="0"/>
                <a:cs typeface="Times New Roman" pitchFamily="18" charset="0"/>
              </a:rPr>
              <a:t>]</a:t>
            </a:r>
            <a:endParaRPr lang="ru-RU" sz="2400" dirty="0"/>
          </a:p>
        </p:txBody>
      </p:sp>
      <p:pic>
        <p:nvPicPr>
          <p:cNvPr id="5" name="Рисунок 4"/>
          <p:cNvPicPr/>
          <p:nvPr/>
        </p:nvPicPr>
        <p:blipFill>
          <a:blip r:embed="rId2"/>
          <a:srcRect/>
          <a:stretch>
            <a:fillRect/>
          </a:stretch>
        </p:blipFill>
        <p:spPr bwMode="auto">
          <a:xfrm>
            <a:off x="571472" y="1500174"/>
            <a:ext cx="7358114" cy="4929222"/>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686700" cy="868346"/>
          </a:xfrm>
        </p:spPr>
        <p:txBody>
          <a:bodyPr anchor="ctr">
            <a:noAutofit/>
          </a:bodyPr>
          <a:lstStyle/>
          <a:p>
            <a:pPr algn="ctr"/>
            <a:r>
              <a:rPr lang="ru-RU" sz="2400" dirty="0" smtClean="0"/>
              <a:t>СТРУКТУРА НАЛОГОВЫХ ДОХОДОВ В 2023 ГОДУ И НА ПЛАНОВЫЙ ПЕРИОД 2024 И 2025 ГОДОВ </a:t>
            </a:r>
            <a:r>
              <a:rPr lang="en-US" sz="2400" dirty="0" smtClean="0">
                <a:solidFill>
                  <a:srgbClr val="002060"/>
                </a:solidFill>
                <a:latin typeface="Times New Roman" pitchFamily="18" charset="0"/>
                <a:cs typeface="Times New Roman" pitchFamily="18" charset="0"/>
              </a:rPr>
              <a:t>[</a:t>
            </a:r>
            <a:r>
              <a:rPr lang="ru-RU" sz="2400" dirty="0" smtClean="0">
                <a:solidFill>
                  <a:srgbClr val="002060"/>
                </a:solidFill>
                <a:latin typeface="Times New Roman" pitchFamily="18" charset="0"/>
                <a:cs typeface="Times New Roman" pitchFamily="18" charset="0"/>
              </a:rPr>
              <a:t>2</a:t>
            </a:r>
            <a:r>
              <a:rPr lang="en-US" sz="2400" dirty="0" smtClean="0">
                <a:solidFill>
                  <a:srgbClr val="002060"/>
                </a:solidFill>
                <a:latin typeface="Times New Roman" pitchFamily="18" charset="0"/>
                <a:cs typeface="Times New Roman" pitchFamily="18" charset="0"/>
              </a:rPr>
              <a:t>]</a:t>
            </a:r>
            <a:endParaRPr lang="ru-RU" sz="2400" dirty="0"/>
          </a:p>
        </p:txBody>
      </p:sp>
      <p:pic>
        <p:nvPicPr>
          <p:cNvPr id="5" name="Рисунок 4"/>
          <p:cNvPicPr/>
          <p:nvPr/>
        </p:nvPicPr>
        <p:blipFill>
          <a:blip r:embed="rId2"/>
          <a:srcRect/>
          <a:stretch>
            <a:fillRect/>
          </a:stretch>
        </p:blipFill>
        <p:spPr bwMode="auto">
          <a:xfrm>
            <a:off x="500034" y="1428736"/>
            <a:ext cx="7500989" cy="5214974"/>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686700" cy="868346"/>
          </a:xfrm>
        </p:spPr>
        <p:txBody>
          <a:bodyPr anchor="ctr">
            <a:noAutofit/>
          </a:bodyPr>
          <a:lstStyle/>
          <a:p>
            <a:pPr algn="ctr"/>
            <a:r>
              <a:rPr lang="ru-RU" sz="2400" dirty="0" smtClean="0"/>
              <a:t>СТРУКТУРА НАЛОГОВЫХ ДОХОДОВ В 2023 ГОДУ И НА ПЛАНОВЫЙ ПЕРИОД 2024 И 2025 ГОДОВ </a:t>
            </a:r>
            <a:r>
              <a:rPr lang="en-US" sz="2400" dirty="0" smtClean="0">
                <a:solidFill>
                  <a:srgbClr val="002060"/>
                </a:solidFill>
                <a:latin typeface="Times New Roman" pitchFamily="18" charset="0"/>
                <a:cs typeface="Times New Roman" pitchFamily="18" charset="0"/>
              </a:rPr>
              <a:t>[</a:t>
            </a:r>
            <a:r>
              <a:rPr lang="ru-RU" sz="2400" dirty="0" smtClean="0">
                <a:solidFill>
                  <a:srgbClr val="002060"/>
                </a:solidFill>
                <a:latin typeface="Times New Roman" pitchFamily="18" charset="0"/>
                <a:cs typeface="Times New Roman" pitchFamily="18" charset="0"/>
              </a:rPr>
              <a:t>3</a:t>
            </a:r>
            <a:r>
              <a:rPr lang="en-US" sz="2400" dirty="0" smtClean="0">
                <a:solidFill>
                  <a:srgbClr val="002060"/>
                </a:solidFill>
                <a:latin typeface="Times New Roman" pitchFamily="18" charset="0"/>
                <a:cs typeface="Times New Roman" pitchFamily="18" charset="0"/>
              </a:rPr>
              <a:t>]</a:t>
            </a:r>
            <a:endParaRPr lang="ru-RU" sz="2400" dirty="0"/>
          </a:p>
        </p:txBody>
      </p:sp>
      <p:pic>
        <p:nvPicPr>
          <p:cNvPr id="1026" name="Picture 2"/>
          <p:cNvPicPr>
            <a:picLocks noChangeAspect="1" noChangeArrowheads="1"/>
          </p:cNvPicPr>
          <p:nvPr/>
        </p:nvPicPr>
        <p:blipFill>
          <a:blip r:embed="rId2"/>
          <a:srcRect/>
          <a:stretch>
            <a:fillRect/>
          </a:stretch>
        </p:blipFill>
        <p:spPr bwMode="auto">
          <a:xfrm>
            <a:off x="285720" y="1224182"/>
            <a:ext cx="7643866" cy="5205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972320" cy="965820"/>
          </a:xfrm>
        </p:spPr>
        <p:txBody>
          <a:bodyPr anchor="ctr">
            <a:normAutofit fontScale="90000"/>
          </a:bodyPr>
          <a:lstStyle/>
          <a:p>
            <a:pPr algn="ctr"/>
            <a:r>
              <a:rPr lang="ru-RU" sz="3200" dirty="0" smtClean="0">
                <a:solidFill>
                  <a:srgbClr val="FF0066"/>
                </a:solidFill>
              </a:rPr>
              <a:t>СТРУКТУРА НЕНАЛОГОВЫХ ДОХОДОВ В 2024 ГОДУ</a:t>
            </a:r>
            <a:endParaRPr lang="ru-RU" sz="3200" dirty="0"/>
          </a:p>
        </p:txBody>
      </p:sp>
      <p:pic>
        <p:nvPicPr>
          <p:cNvPr id="8" name="Рисунок 7"/>
          <p:cNvPicPr/>
          <p:nvPr/>
        </p:nvPicPr>
        <p:blipFill>
          <a:blip r:embed="rId2"/>
          <a:srcRect b="27433"/>
          <a:stretch>
            <a:fillRect/>
          </a:stretch>
        </p:blipFill>
        <p:spPr bwMode="auto">
          <a:xfrm>
            <a:off x="857225" y="1443874"/>
            <a:ext cx="6626568" cy="4556894"/>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229600" cy="1143000"/>
          </a:xfrm>
        </p:spPr>
        <p:txBody>
          <a:bodyPr anchor="ctr">
            <a:normAutofit/>
          </a:bodyPr>
          <a:lstStyle/>
          <a:p>
            <a:pPr algn="ctr"/>
            <a:r>
              <a:rPr lang="ru-RU" sz="2800" dirty="0" smtClean="0"/>
              <a:t>СТРУКТУРА НЕНАЛОГОВЫХ ДОХОДОВ НА ПЛАНОВЫЙ ПЕРИОД 2025 И 2026 ГОДОВ </a:t>
            </a:r>
            <a:r>
              <a:rPr lang="en-US" sz="2800" dirty="0" smtClean="0">
                <a:solidFill>
                  <a:schemeClr val="accent1">
                    <a:lumMod val="60000"/>
                    <a:lumOff val="40000"/>
                  </a:schemeClr>
                </a:solidFill>
                <a:latin typeface="Times New Roman" pitchFamily="18" charset="0"/>
                <a:cs typeface="Times New Roman" pitchFamily="18" charset="0"/>
              </a:rPr>
              <a:t>[</a:t>
            </a:r>
            <a:r>
              <a:rPr lang="ru-RU" sz="2800" dirty="0" smtClean="0">
                <a:solidFill>
                  <a:schemeClr val="accent1">
                    <a:lumMod val="60000"/>
                    <a:lumOff val="40000"/>
                  </a:schemeClr>
                </a:solidFill>
                <a:latin typeface="Times New Roman" pitchFamily="18" charset="0"/>
                <a:cs typeface="Times New Roman" pitchFamily="18" charset="0"/>
              </a:rPr>
              <a:t>1</a:t>
            </a:r>
            <a:r>
              <a:rPr lang="en-US" sz="2800" dirty="0" smtClean="0">
                <a:solidFill>
                  <a:schemeClr val="accent1">
                    <a:lumMod val="60000"/>
                    <a:lumOff val="40000"/>
                  </a:schemeClr>
                </a:solidFill>
                <a:latin typeface="Times New Roman" pitchFamily="18" charset="0"/>
                <a:cs typeface="Times New Roman" pitchFamily="18" charset="0"/>
              </a:rPr>
              <a:t>]</a:t>
            </a:r>
            <a:r>
              <a:rPr lang="ru-RU" sz="2800" dirty="0" smtClean="0">
                <a:solidFill>
                  <a:schemeClr val="accent1">
                    <a:lumMod val="60000"/>
                    <a:lumOff val="40000"/>
                  </a:schemeClr>
                </a:solidFill>
              </a:rPr>
              <a:t> </a:t>
            </a:r>
            <a:endParaRPr lang="ru-RU" sz="2800" dirty="0">
              <a:solidFill>
                <a:schemeClr val="accent1">
                  <a:lumMod val="60000"/>
                  <a:lumOff val="40000"/>
                </a:schemeClr>
              </a:solidFill>
            </a:endParaRPr>
          </a:p>
        </p:txBody>
      </p:sp>
      <p:pic>
        <p:nvPicPr>
          <p:cNvPr id="5" name="Рисунок 4"/>
          <p:cNvPicPr/>
          <p:nvPr/>
        </p:nvPicPr>
        <p:blipFill>
          <a:blip r:embed="rId2"/>
          <a:srcRect b="19861"/>
          <a:stretch>
            <a:fillRect/>
          </a:stretch>
        </p:blipFill>
        <p:spPr bwMode="auto">
          <a:xfrm>
            <a:off x="571473" y="1230630"/>
            <a:ext cx="6912320" cy="498445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7686700" cy="1071570"/>
          </a:xfrm>
        </p:spPr>
        <p:txBody>
          <a:bodyPr anchor="ctr">
            <a:noAutofit/>
          </a:bodyPr>
          <a:lstStyle/>
          <a:p>
            <a:pPr algn="ctr"/>
            <a:r>
              <a:rPr lang="ru-RU" sz="2800" dirty="0" smtClean="0"/>
              <a:t>СТРУКТУРА НЕНАЛОГОВЫХ ДОХОДОВ НА ПЛАНОВЫЙ ПЕРИОД 2024 И 2025 ГОДОВ</a:t>
            </a:r>
            <a:r>
              <a:rPr lang="en-US" sz="2800" dirty="0" smtClean="0">
                <a:solidFill>
                  <a:schemeClr val="accent1">
                    <a:lumMod val="60000"/>
                    <a:lumOff val="40000"/>
                  </a:schemeClr>
                </a:solidFill>
                <a:latin typeface="Times New Roman" pitchFamily="18" charset="0"/>
                <a:cs typeface="Times New Roman" pitchFamily="18" charset="0"/>
              </a:rPr>
              <a:t>[</a:t>
            </a:r>
            <a:r>
              <a:rPr lang="ru-RU" sz="2800" dirty="0" smtClean="0">
                <a:solidFill>
                  <a:schemeClr val="accent1">
                    <a:lumMod val="60000"/>
                    <a:lumOff val="40000"/>
                  </a:schemeClr>
                </a:solidFill>
                <a:latin typeface="Times New Roman" pitchFamily="18" charset="0"/>
                <a:cs typeface="Times New Roman" pitchFamily="18" charset="0"/>
              </a:rPr>
              <a:t>2</a:t>
            </a:r>
            <a:r>
              <a:rPr lang="en-US" sz="2800" dirty="0" smtClean="0">
                <a:solidFill>
                  <a:schemeClr val="accent1">
                    <a:lumMod val="60000"/>
                    <a:lumOff val="40000"/>
                  </a:schemeClr>
                </a:solidFill>
                <a:latin typeface="Times New Roman" pitchFamily="18" charset="0"/>
                <a:cs typeface="Times New Roman" pitchFamily="18" charset="0"/>
              </a:rPr>
              <a:t>]</a:t>
            </a:r>
            <a:r>
              <a:rPr lang="ru-RU" sz="2800" dirty="0" smtClean="0">
                <a:solidFill>
                  <a:schemeClr val="accent1">
                    <a:lumMod val="60000"/>
                    <a:lumOff val="40000"/>
                  </a:schemeClr>
                </a:solidFill>
              </a:rPr>
              <a:t> </a:t>
            </a:r>
            <a:endParaRPr lang="ru-RU" sz="2800" dirty="0"/>
          </a:p>
        </p:txBody>
      </p:sp>
      <p:pic>
        <p:nvPicPr>
          <p:cNvPr id="4" name="Рисунок 3"/>
          <p:cNvPicPr/>
          <p:nvPr/>
        </p:nvPicPr>
        <p:blipFill>
          <a:blip r:embed="rId2"/>
          <a:srcRect b="25207"/>
          <a:stretch>
            <a:fillRect/>
          </a:stretch>
        </p:blipFill>
        <p:spPr bwMode="auto">
          <a:xfrm>
            <a:off x="928663" y="1360170"/>
            <a:ext cx="6555130" cy="4783474"/>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1928802"/>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10" name="Рисунок 9"/>
          <p:cNvPicPr/>
          <p:nvPr/>
        </p:nvPicPr>
        <p:blipFill>
          <a:blip r:embed="rId2"/>
          <a:srcRect/>
          <a:stretch>
            <a:fillRect/>
          </a:stretch>
        </p:blipFill>
        <p:spPr bwMode="auto">
          <a:xfrm>
            <a:off x="500034" y="1857364"/>
            <a:ext cx="7305675" cy="42576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7239000" cy="1143000"/>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НА 2024 ГОД И ПЛАНОВЫЙ ПЕРИОД 2025 И 2026 ГОДОВ</a:t>
            </a:r>
            <a:r>
              <a:rPr lang="ru-RU" sz="2400" dirty="0" smtClean="0"/>
              <a:t/>
            </a:r>
            <a:br>
              <a:rPr lang="ru-RU" sz="2400" dirty="0" smtClean="0"/>
            </a:br>
            <a:r>
              <a:rPr lang="ru-RU" sz="2400" dirty="0" smtClean="0"/>
              <a:t>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1</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4915266"/>
        </p:xfrm>
        <a:graphic>
          <a:graphicData uri="http://schemas.openxmlformats.org/drawingml/2006/table">
            <a:tbl>
              <a:tblPr firstRow="1" bandRow="1">
                <a:tableStyleId>{93296810-A885-4BE3-A3E7-6D5BEEA58F35}</a:tableStyleId>
              </a:tblPr>
              <a:tblGrid>
                <a:gridCol w="4796139"/>
                <a:gridCol w="1199427"/>
                <a:gridCol w="967026"/>
                <a:gridCol w="967026"/>
              </a:tblGrid>
              <a:tr h="414729">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377496">
                <a:tc>
                  <a:txBody>
                    <a:bodyPr/>
                    <a:lstStyle/>
                    <a:p>
                      <a:pPr algn="l" fontAlgn="ctr"/>
                      <a:r>
                        <a:rPr lang="ru-RU" sz="900" b="1" i="0" u="none" strike="noStrike" dirty="0">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900" b="1" i="0" u="none" strike="noStrike">
                          <a:latin typeface="Times New Roman"/>
                        </a:rPr>
                        <a:t>21 737 098,00</a:t>
                      </a:r>
                    </a:p>
                  </a:txBody>
                  <a:tcPr marL="7620" marR="7620" marT="7620" marB="0" anchor="ctr"/>
                </a:tc>
                <a:tc>
                  <a:txBody>
                    <a:bodyPr/>
                    <a:lstStyle/>
                    <a:p>
                      <a:pPr algn="r" fontAlgn="ctr"/>
                      <a:r>
                        <a:rPr lang="ru-RU" sz="900" b="1" i="0" u="none" strike="noStrike">
                          <a:latin typeface="Times New Roman"/>
                        </a:rPr>
                        <a:t>4 578 071,00</a:t>
                      </a:r>
                    </a:p>
                  </a:txBody>
                  <a:tcPr marL="7620" marR="7620" marT="7620" marB="0" anchor="ctr"/>
                </a:tc>
                <a:tc>
                  <a:txBody>
                    <a:bodyPr/>
                    <a:lstStyle/>
                    <a:p>
                      <a:pPr algn="r" fontAlgn="ctr"/>
                      <a:r>
                        <a:rPr lang="ru-RU" sz="900" b="1" i="0" u="none" strike="noStrike">
                          <a:latin typeface="Times New Roman"/>
                        </a:rPr>
                        <a:t>68 727 667,00</a:t>
                      </a:r>
                    </a:p>
                  </a:txBody>
                  <a:tcPr marL="7620" marR="7620" marT="7620" marB="0" anchor="ctr"/>
                </a:tc>
              </a:tr>
              <a:tr h="493659">
                <a:tc>
                  <a:txBody>
                    <a:bodyPr/>
                    <a:lstStyle/>
                    <a:p>
                      <a:pPr algn="l" fontAlgn="ctr"/>
                      <a:r>
                        <a:rPr lang="ru-RU" sz="900" b="1" i="0" u="none" strike="noStrike">
                          <a:latin typeface="Times New Roman"/>
                        </a:rPr>
                        <a:t>Субсидии бюджетам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900" b="1" i="0" u="none" strike="noStrike">
                          <a:latin typeface="Times New Roman"/>
                        </a:rPr>
                        <a:t>867 182,00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421362">
                <a:tc>
                  <a:txBody>
                    <a:bodyPr/>
                    <a:lstStyle/>
                    <a:p>
                      <a:pPr algn="l" fontAlgn="ctr"/>
                      <a:r>
                        <a:rPr lang="ru-RU" sz="900" b="0" i="0" u="none" strike="noStrike">
                          <a:latin typeface="Times New Roman"/>
                        </a:rPr>
                        <a:t>Субсидии бюджетам муниципальных районов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900" b="0" i="0" u="none" strike="noStrike">
                          <a:latin typeface="Times New Roman"/>
                        </a:rPr>
                        <a:t>867 182,00</a:t>
                      </a:r>
                    </a:p>
                  </a:txBody>
                  <a:tcPr marL="7620" marR="7620" marT="7620" marB="0" anchor="ctr"/>
                </a:tc>
                <a:tc>
                  <a:txBody>
                    <a:bodyPr/>
                    <a:lstStyle/>
                    <a:p>
                      <a:pPr algn="l" fontAlgn="ctr"/>
                      <a:r>
                        <a:rPr lang="ru-RU" sz="900" b="1" i="0" u="none" strike="noStrike">
                          <a:latin typeface="Times New Roman"/>
                        </a:rPr>
                        <a:t> </a:t>
                      </a:r>
                    </a:p>
                  </a:txBody>
                  <a:tcPr marL="7620" marR="7620" marT="7620" marB="0" anchor="ctr"/>
                </a:tc>
                <a:tc>
                  <a:txBody>
                    <a:bodyPr/>
                    <a:lstStyle/>
                    <a:p>
                      <a:pPr algn="l" fontAlgn="ctr"/>
                      <a:r>
                        <a:rPr lang="ru-RU" sz="900" b="1" i="0" u="none" strike="noStrike">
                          <a:latin typeface="Times New Roman"/>
                        </a:rPr>
                        <a:t> </a:t>
                      </a:r>
                    </a:p>
                  </a:txBody>
                  <a:tcPr marL="7620" marR="7620" marT="7620" marB="0" anchor="ctr"/>
                </a:tc>
              </a:tr>
              <a:tr h="376509">
                <a:tc>
                  <a:txBody>
                    <a:bodyPr/>
                    <a:lstStyle/>
                    <a:p>
                      <a:pPr algn="l" fontAlgn="ctr"/>
                      <a:r>
                        <a:rPr lang="ru-RU" sz="900" b="1" i="0" u="none" strike="noStrike">
                          <a:latin typeface="Times New Roman"/>
                        </a:rPr>
                        <a:t>Субсидии бюджетам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900" b="1" i="0" u="none" strike="noStrike">
                          <a:latin typeface="Times New Roman"/>
                        </a:rPr>
                        <a:t>5 971 886,00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363181">
                <a:tc>
                  <a:txBody>
                    <a:bodyPr/>
                    <a:lstStyle/>
                    <a:p>
                      <a:pPr algn="l" fontAlgn="ctr"/>
                      <a:r>
                        <a:rPr lang="ru-RU" sz="900" b="0" i="0" u="none" strike="noStrike">
                          <a:latin typeface="Times New Roman"/>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900" b="0" i="0" u="none" strike="noStrike">
                          <a:latin typeface="Times New Roman"/>
                        </a:rPr>
                        <a:t>5 971 886,00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346716">
                <a:tc>
                  <a:txBody>
                    <a:bodyPr/>
                    <a:lstStyle/>
                    <a:p>
                      <a:pPr algn="l" fontAlgn="ctr"/>
                      <a:r>
                        <a:rPr lang="ru-RU" sz="900" b="1" i="0" u="none" strike="noStrike">
                          <a:latin typeface="Times New Roman"/>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900" b="1" i="0" u="none" strike="noStrike">
                          <a:latin typeface="Times New Roman"/>
                        </a:rPr>
                        <a:t>545 169,00</a:t>
                      </a:r>
                    </a:p>
                  </a:txBody>
                  <a:tcPr marL="7620" marR="7620" marT="7620" marB="0" anchor="ctr"/>
                </a:tc>
                <a:tc>
                  <a:txBody>
                    <a:bodyPr/>
                    <a:lstStyle/>
                    <a:p>
                      <a:pPr algn="r" fontAlgn="ctr"/>
                      <a:r>
                        <a:rPr lang="ru-RU" sz="900" b="1" i="0" u="none" strike="noStrike">
                          <a:latin typeface="Times New Roman"/>
                        </a:rPr>
                        <a:t>545 169,00</a:t>
                      </a:r>
                    </a:p>
                  </a:txBody>
                  <a:tcPr marL="7620" marR="7620" marT="7620" marB="0" anchor="ctr"/>
                </a:tc>
                <a:tc>
                  <a:txBody>
                    <a:bodyPr/>
                    <a:lstStyle/>
                    <a:p>
                      <a:pPr algn="r" fontAlgn="ctr"/>
                      <a:r>
                        <a:rPr lang="ru-RU" sz="900" b="1" i="0" u="none" strike="noStrike">
                          <a:latin typeface="Times New Roman"/>
                        </a:rPr>
                        <a:t>658 517,00</a:t>
                      </a:r>
                    </a:p>
                  </a:txBody>
                  <a:tcPr marL="7620" marR="7620" marT="7620" marB="0" anchor="ctr"/>
                </a:tc>
              </a:tr>
              <a:tr h="381696">
                <a:tc>
                  <a:txBody>
                    <a:bodyPr/>
                    <a:lstStyle/>
                    <a:p>
                      <a:pPr algn="l" fontAlgn="ctr"/>
                      <a:r>
                        <a:rPr lang="ru-RU" sz="900" b="0" i="0" u="none" strike="noStrike">
                          <a:latin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900" b="0" i="0" u="none" strike="noStrike">
                          <a:latin typeface="Times New Roman"/>
                        </a:rPr>
                        <a:t>545 169,00</a:t>
                      </a:r>
                    </a:p>
                  </a:txBody>
                  <a:tcPr marL="7620" marR="7620" marT="7620" marB="0" anchor="ctr"/>
                </a:tc>
                <a:tc>
                  <a:txBody>
                    <a:bodyPr/>
                    <a:lstStyle/>
                    <a:p>
                      <a:pPr algn="r" fontAlgn="ctr"/>
                      <a:r>
                        <a:rPr lang="ru-RU" sz="900" b="0" i="0" u="none" strike="noStrike">
                          <a:latin typeface="Times New Roman"/>
                        </a:rPr>
                        <a:t>545 169,00</a:t>
                      </a:r>
                    </a:p>
                  </a:txBody>
                  <a:tcPr marL="7620" marR="7620" marT="7620" marB="0" anchor="ctr"/>
                </a:tc>
                <a:tc>
                  <a:txBody>
                    <a:bodyPr/>
                    <a:lstStyle/>
                    <a:p>
                      <a:pPr algn="r" fontAlgn="ctr"/>
                      <a:r>
                        <a:rPr lang="ru-RU" sz="900" b="0" i="0" u="none" strike="noStrike">
                          <a:latin typeface="Times New Roman"/>
                        </a:rPr>
                        <a:t>658 517,00</a:t>
                      </a:r>
                    </a:p>
                  </a:txBody>
                  <a:tcPr marL="7620" marR="7620" marT="7620" marB="0" anchor="ctr"/>
                </a:tc>
              </a:tr>
              <a:tr h="235936">
                <a:tc>
                  <a:txBody>
                    <a:bodyPr/>
                    <a:lstStyle/>
                    <a:p>
                      <a:pPr algn="l" fontAlgn="ctr"/>
                      <a:r>
                        <a:rPr lang="ru-RU" sz="900" b="1" i="0" u="none" strike="noStrike">
                          <a:latin typeface="Times New Roman"/>
                        </a:rPr>
                        <a:t>Субсидии бюджетам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900" b="1" i="0" u="none" strike="noStrike">
                          <a:latin typeface="Times New Roman"/>
                        </a:rPr>
                        <a:t>1 336 231,00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dirty="0">
                          <a:latin typeface="Times New Roman"/>
                        </a:rPr>
                        <a:t> </a:t>
                      </a:r>
                    </a:p>
                  </a:txBody>
                  <a:tcPr marL="7620" marR="7620" marT="7620" marB="0" anchor="ctr"/>
                </a:tc>
              </a:tr>
              <a:tr h="235936">
                <a:tc>
                  <a:txBody>
                    <a:bodyPr/>
                    <a:lstStyle/>
                    <a:p>
                      <a:pPr algn="l" fontAlgn="ctr"/>
                      <a:r>
                        <a:rPr lang="ru-RU" sz="900" b="0" i="0" u="none" strike="noStrike" dirty="0">
                          <a:latin typeface="Times New Roman"/>
                        </a:rPr>
                        <a:t>Субсидии бюджетам муниципальных районов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900" b="0" i="0" u="none" strike="noStrike">
                          <a:latin typeface="Times New Roman"/>
                        </a:rPr>
                        <a:t>1 336 231,00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35936">
                <a:tc>
                  <a:txBody>
                    <a:bodyPr/>
                    <a:lstStyle/>
                    <a:p>
                      <a:pPr algn="l" fontAlgn="ctr"/>
                      <a:r>
                        <a:rPr lang="ru-RU" sz="900" b="1" i="0" u="none" strike="noStrike">
                          <a:latin typeface="Times New Roman"/>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900" b="1" i="0" u="none" strike="noStrike">
                          <a:latin typeface="Times New Roman"/>
                        </a:rPr>
                        <a:t>2 958 659,00</a:t>
                      </a:r>
                    </a:p>
                  </a:txBody>
                  <a:tcPr marL="7620" marR="7620" marT="7620" marB="0" anchor="ctr"/>
                </a:tc>
                <a:tc>
                  <a:txBody>
                    <a:bodyPr/>
                    <a:lstStyle/>
                    <a:p>
                      <a:pPr algn="r" fontAlgn="ctr"/>
                      <a:r>
                        <a:rPr lang="ru-RU" sz="900" b="1" i="0" u="none" strike="noStrike">
                          <a:latin typeface="Times New Roman"/>
                        </a:rPr>
                        <a:t>2 808 832,00</a:t>
                      </a:r>
                    </a:p>
                  </a:txBody>
                  <a:tcPr marL="7620" marR="7620" marT="7620" marB="0" anchor="ctr"/>
                </a:tc>
                <a:tc>
                  <a:txBody>
                    <a:bodyPr/>
                    <a:lstStyle/>
                    <a:p>
                      <a:pPr algn="r" fontAlgn="ctr"/>
                      <a:r>
                        <a:rPr lang="ru-RU" sz="900" b="1" i="0" u="none" strike="noStrike" dirty="0">
                          <a:latin typeface="Times New Roman"/>
                        </a:rPr>
                        <a:t>2 730 955,00</a:t>
                      </a:r>
                    </a:p>
                  </a:txBody>
                  <a:tcPr marL="7620" marR="7620" marT="7620" marB="0"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511288"/>
          </a:xfrm>
        </p:spPr>
        <p:txBody>
          <a:bodyPr>
            <a:noAutofit/>
          </a:bodyPr>
          <a:lstStyle/>
          <a:p>
            <a:pPr algn="ctr"/>
            <a:r>
              <a:rPr lang="ru-RU" sz="2400" dirty="0" smtClean="0"/>
              <a:t>ОБЪЕМ БЕЗВОЗМЕЗДНЫХ ПОСТУПЛЕНИЙ ИЗ ОБЛАСТНОГО БЮДЖЕТА В БЮДЖЕТ </a:t>
            </a:r>
            <a:r>
              <a:rPr lang="ru-RU" sz="2200" dirty="0" smtClean="0"/>
              <a:t>МУНИЦИПАЛЬНОГО</a:t>
            </a:r>
            <a:r>
              <a:rPr lang="ru-RU" sz="2400" dirty="0" smtClean="0"/>
              <a:t>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2</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214280" y="1791715"/>
          <a:ext cx="7858183" cy="4813520"/>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gn="l" fontAlgn="ctr"/>
                      <a:r>
                        <a:rPr lang="ru-RU" sz="900" b="0" i="0" u="none" strike="noStrike" dirty="0">
                          <a:latin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900" b="0" i="0" u="none" strike="noStrike">
                          <a:latin typeface="Times New Roman"/>
                        </a:rPr>
                        <a:t>2 958 659,00</a:t>
                      </a:r>
                    </a:p>
                  </a:txBody>
                  <a:tcPr marL="7620" marR="7620" marT="7620" marB="0" anchor="ctr"/>
                </a:tc>
                <a:tc>
                  <a:txBody>
                    <a:bodyPr/>
                    <a:lstStyle/>
                    <a:p>
                      <a:pPr algn="r" fontAlgn="ctr"/>
                      <a:r>
                        <a:rPr lang="ru-RU" sz="900" b="0" i="0" u="none" strike="noStrike">
                          <a:latin typeface="Times New Roman"/>
                        </a:rPr>
                        <a:t>2 808 832,00</a:t>
                      </a:r>
                    </a:p>
                  </a:txBody>
                  <a:tcPr marL="7620" marR="7620" marT="7620" marB="0" anchor="ctr"/>
                </a:tc>
                <a:tc>
                  <a:txBody>
                    <a:bodyPr/>
                    <a:lstStyle/>
                    <a:p>
                      <a:pPr algn="r" fontAlgn="ctr"/>
                      <a:r>
                        <a:rPr lang="ru-RU" sz="900" b="0" i="0" u="none" strike="noStrike">
                          <a:latin typeface="Times New Roman"/>
                        </a:rPr>
                        <a:t>2 730 955,00</a:t>
                      </a:r>
                    </a:p>
                  </a:txBody>
                  <a:tcPr marL="7620" marR="7620" marT="7620" marB="0" anchor="ctr"/>
                </a:tc>
              </a:tr>
              <a:tr h="285752">
                <a:tc>
                  <a:txBody>
                    <a:bodyPr/>
                    <a:lstStyle/>
                    <a:p>
                      <a:pPr algn="l" fontAlgn="ctr"/>
                      <a:r>
                        <a:rPr lang="ru-RU" sz="900" b="1" i="0" u="none" strike="noStrike" dirty="0">
                          <a:latin typeface="Times New Roman"/>
                        </a:rPr>
                        <a:t>Субсидии бюджетам на реализацию мероприятий по модернизации школьных систем образования</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64 114 125,00</a:t>
                      </a:r>
                    </a:p>
                  </a:txBody>
                  <a:tcPr marL="7620" marR="7620" marT="7620" marB="0" anchor="ctr"/>
                </a:tc>
              </a:tr>
              <a:tr h="357190">
                <a:tc>
                  <a:txBody>
                    <a:bodyPr/>
                    <a:lstStyle/>
                    <a:p>
                      <a:pPr algn="l" fontAlgn="ctr"/>
                      <a:r>
                        <a:rPr lang="ru-RU" sz="900" b="0" i="0" u="none" strike="noStrike" dirty="0">
                          <a:latin typeface="Times New Roman"/>
                        </a:rPr>
                        <a:t>Субсидии бюджетам муниципальных районов на реализацию мероприятий по модернизации школьных систем образования</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r" fontAlgn="ctr"/>
                      <a:r>
                        <a:rPr lang="ru-RU" sz="900" b="0" i="0" u="none" strike="noStrike">
                          <a:latin typeface="Times New Roman"/>
                        </a:rPr>
                        <a:t>64 114 125,00</a:t>
                      </a:r>
                    </a:p>
                  </a:txBody>
                  <a:tcPr marL="7620" marR="7620" marT="7620" marB="0" anchor="ctr"/>
                </a:tc>
              </a:tr>
              <a:tr h="214314">
                <a:tc>
                  <a:txBody>
                    <a:bodyPr/>
                    <a:lstStyle/>
                    <a:p>
                      <a:pPr algn="l" fontAlgn="t"/>
                      <a:r>
                        <a:rPr lang="ru-RU" sz="900" b="1" i="0" u="none" strike="noStrike" dirty="0">
                          <a:latin typeface="Times New Roman"/>
                        </a:rPr>
                        <a:t>Прочие субсидии</a:t>
                      </a:r>
                    </a:p>
                  </a:txBody>
                  <a:tcPr marL="7620" marR="7620" marT="7620" marB="0"/>
                </a:tc>
                <a:tc>
                  <a:txBody>
                    <a:bodyPr/>
                    <a:lstStyle/>
                    <a:p>
                      <a:pPr algn="r" fontAlgn="ctr"/>
                      <a:r>
                        <a:rPr lang="ru-RU" sz="900" b="1" i="0" u="none" strike="noStrike">
                          <a:latin typeface="Times New Roman"/>
                        </a:rPr>
                        <a:t>10 057 971,00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r>
              <a:tr h="142876">
                <a:tc>
                  <a:txBody>
                    <a:bodyPr/>
                    <a:lstStyle/>
                    <a:p>
                      <a:pPr algn="l" fontAlgn="t"/>
                      <a:r>
                        <a:rPr lang="ru-RU" sz="900" b="1" i="0" u="none" strike="noStrike">
                          <a:latin typeface="Times New Roman"/>
                        </a:rPr>
                        <a:t>Прочие субсидии бюджетам муниципальных районов</a:t>
                      </a:r>
                    </a:p>
                  </a:txBody>
                  <a:tcPr marL="7620" marR="7620" marT="7620" marB="0"/>
                </a:tc>
                <a:tc>
                  <a:txBody>
                    <a:bodyPr/>
                    <a:lstStyle/>
                    <a:p>
                      <a:pPr algn="r" fontAlgn="ctr"/>
                      <a:r>
                        <a:rPr lang="ru-RU" sz="900" b="1" i="0" u="none" strike="noStrike">
                          <a:latin typeface="Times New Roman"/>
                        </a:rPr>
                        <a:t>10 057 971,00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c>
                  <a:txBody>
                    <a:bodyPr/>
                    <a:lstStyle/>
                    <a:p>
                      <a:pPr algn="r" fontAlgn="ctr"/>
                      <a:r>
                        <a:rPr lang="ru-RU" sz="900" b="1" i="0" u="none" strike="noStrike" dirty="0">
                          <a:latin typeface="Times New Roman"/>
                        </a:rPr>
                        <a:t>1 224 070,00</a:t>
                      </a:r>
                    </a:p>
                  </a:txBody>
                  <a:tcPr marL="7620" marR="7620" marT="7620" marB="0" anchor="ctr"/>
                </a:tc>
              </a:tr>
              <a:tr h="358951">
                <a:tc>
                  <a:txBody>
                    <a:bodyPr/>
                    <a:lstStyle/>
                    <a:p>
                      <a:pPr algn="l" fontAlgn="ctr"/>
                      <a:r>
                        <a:rPr lang="ru-RU" sz="900" b="0" i="0" u="none" strike="noStrike" dirty="0">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r>
              <a:tr h="355429">
                <a:tc>
                  <a:txBody>
                    <a:bodyPr/>
                    <a:lstStyle/>
                    <a:p>
                      <a:pPr algn="l" fontAlgn="ctr"/>
                      <a:r>
                        <a:rPr lang="ru-RU" sz="900" b="0" i="0" u="none" strike="noStrike">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900" b="0" i="0" u="none" strike="noStrike">
                          <a:latin typeface="Times New Roman"/>
                        </a:rPr>
                        <a:t>7 644 833,00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83463">
                <a:tc>
                  <a:txBody>
                    <a:bodyPr/>
                    <a:lstStyle/>
                    <a:p>
                      <a:pPr algn="l" fontAlgn="ctr"/>
                      <a:r>
                        <a:rPr lang="ru-RU" sz="900" b="0" i="0" u="none" strike="noStrike">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900" b="0" i="0" u="none" strike="noStrike">
                          <a:latin typeface="Times New Roman"/>
                        </a:rPr>
                        <a:t>390 556,00</a:t>
                      </a:r>
                    </a:p>
                  </a:txBody>
                  <a:tcPr marL="7620" marR="7620" marT="7620" marB="0" anchor="ctr"/>
                </a:tc>
                <a:tc>
                  <a:txBody>
                    <a:bodyPr/>
                    <a:lstStyle/>
                    <a:p>
                      <a:pPr algn="r" fontAlgn="ctr"/>
                      <a:r>
                        <a:rPr lang="ru-RU" sz="900" b="0" i="0" u="none" strike="noStrike">
                          <a:latin typeface="Times New Roman"/>
                        </a:rPr>
                        <a:t>390 556,00</a:t>
                      </a:r>
                    </a:p>
                  </a:txBody>
                  <a:tcPr marL="7620" marR="7620" marT="7620" marB="0" anchor="ctr"/>
                </a:tc>
                <a:tc>
                  <a:txBody>
                    <a:bodyPr/>
                    <a:lstStyle/>
                    <a:p>
                      <a:pPr algn="r" fontAlgn="ctr"/>
                      <a:r>
                        <a:rPr lang="ru-RU" sz="900" b="0" i="0" u="none" strike="noStrike" dirty="0">
                          <a:latin typeface="Times New Roman"/>
                        </a:rPr>
                        <a:t>390 556,00</a:t>
                      </a:r>
                    </a:p>
                  </a:txBody>
                  <a:tcPr marL="7620" marR="7620" marT="7620" marB="0" anchor="ctr"/>
                </a:tc>
              </a:tr>
              <a:tr h="183463">
                <a:tc>
                  <a:txBody>
                    <a:bodyPr/>
                    <a:lstStyle/>
                    <a:p>
                      <a:pPr algn="l" fontAlgn="ctr"/>
                      <a:r>
                        <a:rPr lang="ru-RU" sz="900" b="0" i="0" u="none" strike="noStrike" dirty="0">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900" b="0" i="0" u="none" strike="noStrike">
                          <a:latin typeface="Times New Roman"/>
                        </a:rPr>
                        <a:t>589 098,00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83463">
                <a:tc>
                  <a:txBody>
                    <a:bodyPr/>
                    <a:lstStyle/>
                    <a:p>
                      <a:pPr algn="l" fontAlgn="ctr"/>
                      <a:r>
                        <a:rPr lang="ru-RU" sz="900" b="0" i="0" u="none" strike="noStrike">
                          <a:latin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r>
              <a:tr h="183463">
                <a:tc>
                  <a:txBody>
                    <a:bodyPr/>
                    <a:lstStyle/>
                    <a:p>
                      <a:pPr algn="l" fontAlgn="ctr"/>
                      <a:r>
                        <a:rPr lang="ru-RU" sz="900" b="0" i="0" u="none" strike="noStrike">
                          <a:latin typeface="Times New Roman"/>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900" b="0" i="0" u="none" strike="noStrike">
                          <a:latin typeface="Times New Roman"/>
                        </a:rPr>
                        <a:t>599 970,00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dirty="0">
                          <a:latin typeface="Times New Roman"/>
                        </a:rPr>
                        <a:t> </a:t>
                      </a:r>
                    </a:p>
                  </a:txBody>
                  <a:tcPr marL="7620" marR="7620" marT="7620" marB="0" anchor="ctr"/>
                </a:tc>
              </a:tr>
              <a:tr h="136589">
                <a:tc>
                  <a:txBody>
                    <a:bodyPr/>
                    <a:lstStyle/>
                    <a:p>
                      <a:pPr algn="l" fontAlgn="ctr"/>
                      <a:endParaRPr lang="ru-RU" sz="500" b="0" i="0" u="none" strike="noStrike" dirty="0">
                        <a:latin typeface="Arial Cyr"/>
                      </a:endParaRPr>
                    </a:p>
                  </a:txBody>
                  <a:tcPr marL="7620" marR="7620" marT="7620" marB="0" anchor="ctr"/>
                </a:tc>
                <a:tc>
                  <a:txBody>
                    <a:bodyPr/>
                    <a:lstStyle/>
                    <a:p>
                      <a:pPr algn="r" fontAlgn="ctr"/>
                      <a:endParaRPr lang="ru-RU" sz="500" b="0" i="0" u="none" strike="noStrike" dirty="0">
                        <a:latin typeface="Arial Cyr"/>
                      </a:endParaRPr>
                    </a:p>
                  </a:txBody>
                  <a:tcPr marL="7620" marR="7620" marT="7620" marB="0" anchor="ctr"/>
                </a:tc>
                <a:tc>
                  <a:txBody>
                    <a:bodyPr/>
                    <a:lstStyle/>
                    <a:p>
                      <a:pPr algn="r" fontAlgn="ctr"/>
                      <a:endParaRPr lang="ru-RU" sz="500" b="0" i="0" u="none" strike="noStrike" dirty="0">
                        <a:latin typeface="Arial Cyr"/>
                      </a:endParaRPr>
                    </a:p>
                  </a:txBody>
                  <a:tcPr marL="7620" marR="7620" marT="7620" marB="0" anchor="ctr"/>
                </a:tc>
                <a:tc>
                  <a:txBody>
                    <a:bodyPr/>
                    <a:lstStyle/>
                    <a:p>
                      <a:pPr algn="r" fontAlgn="ctr"/>
                      <a:endParaRPr lang="ru-RU" sz="500" b="0" i="0" u="none" strike="noStrike" dirty="0">
                        <a:latin typeface="Arial Cyr"/>
                      </a:endParaRPr>
                    </a:p>
                  </a:txBody>
                  <a:tcPr marL="7620" marR="7620" marT="7620" marB="0" anchor="ctr"/>
                </a:tc>
              </a:tr>
              <a:tr h="183463">
                <a:tc>
                  <a:txBody>
                    <a:bodyPr/>
                    <a:lstStyle/>
                    <a:p>
                      <a:pPr algn="l" fontAlgn="ctr"/>
                      <a:r>
                        <a:rPr lang="ru-RU" sz="900" b="1" i="0" u="none" strike="noStrike" dirty="0">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900" b="1" i="0" u="none" strike="noStrike">
                          <a:latin typeface="Times New Roman"/>
                        </a:rPr>
                        <a:t>317 418 448,00</a:t>
                      </a:r>
                    </a:p>
                  </a:txBody>
                  <a:tcPr marL="7620" marR="7620" marT="7620" marB="0" anchor="ctr"/>
                </a:tc>
                <a:tc>
                  <a:txBody>
                    <a:bodyPr/>
                    <a:lstStyle/>
                    <a:p>
                      <a:pPr algn="r" fontAlgn="ctr"/>
                      <a:r>
                        <a:rPr lang="ru-RU" sz="900" b="1" i="0" u="none" strike="noStrike">
                          <a:latin typeface="Times New Roman"/>
                        </a:rPr>
                        <a:t>287 104 730,00</a:t>
                      </a:r>
                    </a:p>
                  </a:txBody>
                  <a:tcPr marL="7620" marR="7620" marT="7620" marB="0" anchor="ctr"/>
                </a:tc>
                <a:tc>
                  <a:txBody>
                    <a:bodyPr/>
                    <a:lstStyle/>
                    <a:p>
                      <a:pPr algn="r" fontAlgn="ctr"/>
                      <a:r>
                        <a:rPr lang="ru-RU" sz="900" b="1" i="0" u="none" strike="noStrike" dirty="0">
                          <a:latin typeface="Times New Roman"/>
                        </a:rPr>
                        <a:t>282 294 822,00</a:t>
                      </a:r>
                    </a:p>
                  </a:txBody>
                  <a:tcPr marL="7620" marR="7620" marT="7620" marB="0" anchor="ctr"/>
                </a:tc>
              </a:tr>
              <a:tr h="183463">
                <a:tc>
                  <a:txBody>
                    <a:bodyPr/>
                    <a:lstStyle/>
                    <a:p>
                      <a:pPr algn="l" fontAlgn="ctr"/>
                      <a:r>
                        <a:rPr lang="ru-RU" sz="900" b="1" i="0" u="none" strike="noStrike" dirty="0">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1" i="0" u="none" strike="noStrike">
                          <a:latin typeface="Times New Roman"/>
                        </a:rPr>
                        <a:t>78 433,00</a:t>
                      </a:r>
                    </a:p>
                  </a:txBody>
                  <a:tcPr marL="7620" marR="7620" marT="7620" marB="0" anchor="ctr"/>
                </a:tc>
                <a:tc>
                  <a:txBody>
                    <a:bodyPr/>
                    <a:lstStyle/>
                    <a:p>
                      <a:pPr algn="r" fontAlgn="ctr"/>
                      <a:r>
                        <a:rPr lang="ru-RU" sz="900" b="1" i="0" u="none" strike="noStrike">
                          <a:latin typeface="Times New Roman"/>
                        </a:rPr>
                        <a:t>78 433,00</a:t>
                      </a:r>
                    </a:p>
                  </a:txBody>
                  <a:tcPr marL="7620" marR="7620" marT="7620" marB="0" anchor="ctr"/>
                </a:tc>
                <a:tc>
                  <a:txBody>
                    <a:bodyPr/>
                    <a:lstStyle/>
                    <a:p>
                      <a:pPr algn="r" fontAlgn="ctr"/>
                      <a:r>
                        <a:rPr lang="ru-RU" sz="900" b="1" i="0" u="none" strike="noStrike" dirty="0">
                          <a:latin typeface="Times New Roman"/>
                        </a:rPr>
                        <a:t>78 433,00</a:t>
                      </a:r>
                    </a:p>
                  </a:txBody>
                  <a:tcPr marL="7620" marR="7620" marT="7620" marB="0" anchor="ctr"/>
                </a:tc>
              </a:tr>
            </a:tbl>
          </a:graphicData>
        </a:graphic>
      </p:graphicFrame>
      <p:sp>
        <p:nvSpPr>
          <p:cNvPr id="5" name="Прямоугольник 4"/>
          <p:cNvSpPr/>
          <p:nvPr/>
        </p:nvSpPr>
        <p:spPr>
          <a:xfrm>
            <a:off x="7000892" y="1357298"/>
            <a:ext cx="1862291"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68412"/>
          </a:xfrm>
        </p:spPr>
        <p:txBody>
          <a:bodyPr anchor="ctr">
            <a:noAutofit/>
          </a:bodyPr>
          <a:lstStyle/>
          <a:p>
            <a:pPr algn="ctr"/>
            <a:r>
              <a:rPr lang="ru-RU" sz="2400" dirty="0" smtClean="0"/>
              <a:t>ОБЪЕМ БЕЗВОЗМЕЗДНЫХ ПОСТУПЛЕНИЙ ИЗ ОБЛАСТНОГО БЮДЖЕТА В БЮДЖЕТ </a:t>
            </a:r>
            <a:r>
              <a:rPr lang="ru-RU" sz="2100" dirty="0" smtClean="0"/>
              <a:t>МУНИЦИПАЛЬНОГО</a:t>
            </a:r>
            <a:r>
              <a:rPr lang="ru-RU" sz="2400" dirty="0" smtClean="0"/>
              <a:t>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3</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142844" y="1785925"/>
          <a:ext cx="8001057" cy="4786347"/>
        </p:xfrm>
        <a:graphic>
          <a:graphicData uri="http://schemas.openxmlformats.org/drawingml/2006/table">
            <a:tbl>
              <a:tblPr firstRow="1" bandRow="1">
                <a:tableStyleId>{93296810-A885-4BE3-A3E7-6D5BEEA58F35}</a:tableStyleId>
              </a:tblPr>
              <a:tblGrid>
                <a:gridCol w="4748593"/>
                <a:gridCol w="1105836"/>
                <a:gridCol w="1300986"/>
                <a:gridCol w="845642"/>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gn="l" fontAlgn="ctr"/>
                      <a:r>
                        <a:rPr lang="ru-RU" sz="900" b="0" i="0" u="none" strike="noStrike" dirty="0">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r>
              <a:tr h="428628">
                <a:tc>
                  <a:txBody>
                    <a:bodyPr/>
                    <a:lstStyle/>
                    <a:p>
                      <a:pPr algn="l" fontAlgn="ctr"/>
                      <a:r>
                        <a:rPr lang="ru-RU" sz="900" b="1" i="0" u="none" strike="noStrike" dirty="0">
                          <a:latin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r>
              <a:tr h="523986">
                <a:tc>
                  <a:txBody>
                    <a:bodyPr/>
                    <a:lstStyle/>
                    <a:p>
                      <a:pPr algn="l" fontAlgn="ctr"/>
                      <a:r>
                        <a:rPr lang="ru-RU" sz="900" b="0" i="0" u="none" strike="noStrike" dirty="0">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r>
              <a:tr h="476146">
                <a:tc>
                  <a:txBody>
                    <a:bodyPr/>
                    <a:lstStyle/>
                    <a:p>
                      <a:pPr algn="l" fontAlgn="ctr"/>
                      <a:r>
                        <a:rPr lang="ru-RU" sz="900" b="1" i="0" u="none" strike="noStrike" dirty="0">
                          <a:latin typeface="Times New Roman"/>
                        </a:rPr>
                        <a:t>Субвенции бюджетам муниципальных образований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900" b="1" i="0" u="none" strike="noStrike">
                          <a:latin typeface="Times New Roman"/>
                        </a:rPr>
                        <a:t>11 769 573,00</a:t>
                      </a:r>
                    </a:p>
                  </a:txBody>
                  <a:tcPr marL="7620" marR="7620" marT="7620" marB="0" anchor="ctr"/>
                </a:tc>
                <a:tc>
                  <a:txBody>
                    <a:bodyPr/>
                    <a:lstStyle/>
                    <a:p>
                      <a:pPr algn="r" fontAlgn="ctr"/>
                      <a:r>
                        <a:rPr lang="ru-RU" sz="900" b="1" i="0" u="none" strike="noStrike">
                          <a:latin typeface="Times New Roman"/>
                        </a:rPr>
                        <a:t>2 942 394,00</a:t>
                      </a:r>
                    </a:p>
                  </a:txBody>
                  <a:tcPr marL="7620" marR="7620" marT="7620" marB="0" anchor="ctr"/>
                </a:tc>
                <a:tc>
                  <a:txBody>
                    <a:bodyPr/>
                    <a:lstStyle/>
                    <a:p>
                      <a:pPr algn="r" fontAlgn="ctr"/>
                      <a:r>
                        <a:rPr lang="ru-RU" sz="900" b="1" i="0" u="none" strike="noStrike">
                          <a:latin typeface="Times New Roman"/>
                        </a:rPr>
                        <a:t>11 769 573,00</a:t>
                      </a:r>
                    </a:p>
                  </a:txBody>
                  <a:tcPr marL="7620" marR="7620" marT="7620" marB="0" anchor="ctr"/>
                </a:tc>
              </a:tr>
              <a:tr h="298032">
                <a:tc>
                  <a:txBody>
                    <a:bodyPr/>
                    <a:lstStyle/>
                    <a:p>
                      <a:pPr algn="l" fontAlgn="ctr"/>
                      <a:r>
                        <a:rPr lang="ru-RU" sz="900" b="0" i="0" u="none" strike="noStrike">
                          <a:latin typeface="Times New Roman"/>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900" b="0" i="0" u="none" strike="noStrike">
                          <a:latin typeface="Times New Roman"/>
                        </a:rPr>
                        <a:t>11 769 573,00</a:t>
                      </a:r>
                    </a:p>
                  </a:txBody>
                  <a:tcPr marL="7620" marR="7620" marT="7620" marB="0" anchor="ctr"/>
                </a:tc>
                <a:tc>
                  <a:txBody>
                    <a:bodyPr/>
                    <a:lstStyle/>
                    <a:p>
                      <a:pPr algn="r" fontAlgn="ctr"/>
                      <a:r>
                        <a:rPr lang="ru-RU" sz="900" b="0" i="0" u="none" strike="noStrike">
                          <a:latin typeface="Times New Roman"/>
                        </a:rPr>
                        <a:t>2 942 394,00</a:t>
                      </a:r>
                    </a:p>
                  </a:txBody>
                  <a:tcPr marL="7620" marR="7620" marT="7620" marB="0" anchor="ctr"/>
                </a:tc>
                <a:tc>
                  <a:txBody>
                    <a:bodyPr/>
                    <a:lstStyle/>
                    <a:p>
                      <a:pPr algn="r" fontAlgn="ctr"/>
                      <a:r>
                        <a:rPr lang="ru-RU" sz="900" b="0" i="0" u="none" strike="noStrike">
                          <a:latin typeface="Times New Roman"/>
                        </a:rPr>
                        <a:t>11 769 573,00</a:t>
                      </a:r>
                    </a:p>
                  </a:txBody>
                  <a:tcPr marL="7620" marR="7620" marT="7620" marB="0" anchor="ctr"/>
                </a:tc>
              </a:tr>
              <a:tr h="428628">
                <a:tc>
                  <a:txBody>
                    <a:bodyPr/>
                    <a:lstStyle/>
                    <a:p>
                      <a:pPr algn="l" fontAlgn="ctr"/>
                      <a:r>
                        <a:rPr lang="ru-RU" sz="900" b="1" i="0" u="none" strike="noStrike">
                          <a:latin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1" i="0" u="none" strike="noStrike">
                          <a:latin typeface="Times New Roman"/>
                        </a:rPr>
                        <a:t>2 761,00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438156">
                <a:tc>
                  <a:txBody>
                    <a:bodyPr/>
                    <a:lstStyle/>
                    <a:p>
                      <a:pPr algn="l" fontAlgn="ctr"/>
                      <a:r>
                        <a:rPr lang="ru-RU" sz="900" b="0" i="0" u="none" strike="noStrike" dirty="0">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0" i="0" u="none" strike="noStrike">
                          <a:latin typeface="Times New Roman"/>
                        </a:rPr>
                        <a:t>2 761,00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dirty="0">
                          <a:latin typeface="Times New Roman"/>
                        </a:rPr>
                        <a:t> </a:t>
                      </a:r>
                    </a:p>
                  </a:txBody>
                  <a:tcPr marL="7620" marR="7620" marT="7620" marB="0" anchor="ctr"/>
                </a:tc>
              </a:tr>
              <a:tr h="714380">
                <a:tc>
                  <a:txBody>
                    <a:bodyPr/>
                    <a:lstStyle/>
                    <a:p>
                      <a:pPr algn="l" fontAlgn="ctr"/>
                      <a:r>
                        <a:rPr lang="ru-RU" sz="900" b="1" i="0" u="none" strike="noStrike" dirty="0">
                          <a:solidFill>
                            <a:srgbClr val="000000"/>
                          </a:solidFill>
                          <a:latin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r>
              <a:tr h="714380">
                <a:tc>
                  <a:txBody>
                    <a:bodyPr/>
                    <a:lstStyle/>
                    <a:p>
                      <a:pPr algn="l" fontAlgn="ctr"/>
                      <a:r>
                        <a:rPr lang="ru-RU" sz="9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900" b="0" i="0" u="none" strike="noStrike">
                          <a:latin typeface="Times New Roman"/>
                        </a:rPr>
                        <a:t>13 671 000,00</a:t>
                      </a:r>
                    </a:p>
                  </a:txBody>
                  <a:tcPr marL="7620" marR="7620" marT="7620" marB="0" anchor="ctr"/>
                </a:tc>
                <a:tc>
                  <a:txBody>
                    <a:bodyPr/>
                    <a:lstStyle/>
                    <a:p>
                      <a:pPr algn="r" fontAlgn="ctr"/>
                      <a:r>
                        <a:rPr lang="ru-RU" sz="900" b="0" i="0" u="none" strike="noStrike">
                          <a:latin typeface="Times New Roman"/>
                        </a:rPr>
                        <a:t>13 671 000,00</a:t>
                      </a:r>
                    </a:p>
                  </a:txBody>
                  <a:tcPr marL="7620" marR="7620" marT="7620" marB="0" anchor="ctr"/>
                </a:tc>
                <a:tc>
                  <a:txBody>
                    <a:bodyPr/>
                    <a:lstStyle/>
                    <a:p>
                      <a:pPr algn="r" fontAlgn="ctr"/>
                      <a:r>
                        <a:rPr lang="ru-RU" sz="900" b="0" i="0" u="none" strike="noStrike" dirty="0">
                          <a:latin typeface="Times New Roman"/>
                        </a:rPr>
                        <a:t>13 671 000,00</a:t>
                      </a:r>
                    </a:p>
                  </a:txBody>
                  <a:tcPr marL="7620" marR="7620" marT="7620" marB="0" anchor="ctr"/>
                </a:tc>
              </a:tr>
            </a:tbl>
          </a:graphicData>
        </a:graphic>
      </p:graphicFrame>
      <p:sp>
        <p:nvSpPr>
          <p:cNvPr id="5" name="Прямоугольник 4"/>
          <p:cNvSpPr/>
          <p:nvPr/>
        </p:nvSpPr>
        <p:spPr>
          <a:xfrm>
            <a:off x="7358082" y="1428736"/>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368412"/>
          </a:xfrm>
        </p:spPr>
        <p:txBody>
          <a:bodyPr anchor="ctr">
            <a:noAutofit/>
          </a:bodyPr>
          <a:lstStyle/>
          <a:p>
            <a:pPr algn="ctr"/>
            <a:r>
              <a:rPr lang="ru-RU" sz="2400" dirty="0" smtClean="0"/>
              <a:t>ОБЪЕМ БЕЗВОЗМЕЗДНЫХ ПОСТУПЛЕНИЙ ИЗ ОБЛАСТНОГО БЮДЖЕТА В БЮДЖЕТ МУНИЦИПАЛЬНОГО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4</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6" name="Содержимое 5"/>
          <p:cNvGraphicFramePr>
            <a:graphicFrameLocks noGrp="1"/>
          </p:cNvGraphicFramePr>
          <p:nvPr>
            <p:ph idx="1"/>
          </p:nvPr>
        </p:nvGraphicFramePr>
        <p:xfrm>
          <a:off x="142844" y="1785926"/>
          <a:ext cx="8001056" cy="4787986"/>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256936">
                <a:tc>
                  <a:txBody>
                    <a:bodyPr/>
                    <a:lstStyle/>
                    <a:p>
                      <a:pPr algn="l" fontAlgn="ctr"/>
                      <a:r>
                        <a:rPr lang="ru-RU" sz="900" b="1" i="0" u="none" strike="noStrike" dirty="0">
                          <a:latin typeface="Times New Roman"/>
                        </a:rPr>
                        <a:t>Субвенции бюджетам на государственную регистрацию актов гражданского состояния</a:t>
                      </a:r>
                    </a:p>
                  </a:txBody>
                  <a:tcPr marL="7620" marR="7620" marT="7620" marB="0" anchor="ctr"/>
                </a:tc>
                <a:tc>
                  <a:txBody>
                    <a:bodyPr/>
                    <a:lstStyle/>
                    <a:p>
                      <a:pPr algn="r" fontAlgn="ctr"/>
                      <a:r>
                        <a:rPr lang="ru-RU" sz="900" b="1" i="0" u="none" strike="noStrike">
                          <a:latin typeface="Times New Roman"/>
                        </a:rPr>
                        <a:t>1 754 000,00</a:t>
                      </a:r>
                    </a:p>
                  </a:txBody>
                  <a:tcPr marL="7620" marR="7620" marT="7620" marB="0" anchor="ctr"/>
                </a:tc>
                <a:tc>
                  <a:txBody>
                    <a:bodyPr/>
                    <a:lstStyle/>
                    <a:p>
                      <a:pPr algn="r" fontAlgn="ctr"/>
                      <a:r>
                        <a:rPr lang="ru-RU" sz="900" b="1" i="0" u="none" strike="noStrike">
                          <a:latin typeface="Times New Roman"/>
                        </a:rPr>
                        <a:t>1 839 000,00</a:t>
                      </a:r>
                    </a:p>
                  </a:txBody>
                  <a:tcPr marL="7620" marR="7620" marT="7620" marB="0" anchor="ctr"/>
                </a:tc>
                <a:tc>
                  <a:txBody>
                    <a:bodyPr/>
                    <a:lstStyle/>
                    <a:p>
                      <a:pPr algn="r" fontAlgn="ctr"/>
                      <a:r>
                        <a:rPr lang="ru-RU" sz="900" b="1" i="0" u="none" strike="noStrike">
                          <a:latin typeface="Times New Roman"/>
                        </a:rPr>
                        <a:t>1 906 000,00</a:t>
                      </a:r>
                    </a:p>
                  </a:txBody>
                  <a:tcPr marL="7620" marR="7620" marT="7620" marB="0" anchor="ctr"/>
                </a:tc>
              </a:tr>
              <a:tr h="285752">
                <a:tc>
                  <a:txBody>
                    <a:bodyPr/>
                    <a:lstStyle/>
                    <a:p>
                      <a:pPr algn="l" fontAlgn="ctr"/>
                      <a:r>
                        <a:rPr lang="ru-RU" sz="900" b="0" i="0" u="none" strike="noStrike">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900" b="0" i="0" u="none" strike="noStrike">
                          <a:latin typeface="Times New Roman"/>
                        </a:rPr>
                        <a:t>1 754 000,00</a:t>
                      </a:r>
                    </a:p>
                  </a:txBody>
                  <a:tcPr marL="7620" marR="7620" marT="7620" marB="0" anchor="ctr"/>
                </a:tc>
                <a:tc>
                  <a:txBody>
                    <a:bodyPr/>
                    <a:lstStyle/>
                    <a:p>
                      <a:pPr algn="r" fontAlgn="ctr"/>
                      <a:r>
                        <a:rPr lang="ru-RU" sz="900" b="0" i="0" u="none" strike="noStrike">
                          <a:latin typeface="Times New Roman"/>
                        </a:rPr>
                        <a:t>1 839 000,00</a:t>
                      </a:r>
                    </a:p>
                  </a:txBody>
                  <a:tcPr marL="7620" marR="7620" marT="7620" marB="0" anchor="ctr"/>
                </a:tc>
                <a:tc>
                  <a:txBody>
                    <a:bodyPr/>
                    <a:lstStyle/>
                    <a:p>
                      <a:pPr algn="r" fontAlgn="ctr"/>
                      <a:r>
                        <a:rPr lang="ru-RU" sz="900" b="0" i="0" u="none" strike="noStrike">
                          <a:latin typeface="Times New Roman"/>
                        </a:rPr>
                        <a:t>1 906 000,00</a:t>
                      </a:r>
                    </a:p>
                  </a:txBody>
                  <a:tcPr marL="7620" marR="7620" marT="7620" marB="0" anchor="ctr"/>
                </a:tc>
              </a:tr>
              <a:tr h="214314">
                <a:tc>
                  <a:txBody>
                    <a:bodyPr/>
                    <a:lstStyle/>
                    <a:p>
                      <a:pPr algn="l" fontAlgn="ctr"/>
                      <a:r>
                        <a:rPr lang="ru-RU" sz="900" b="1" i="0" u="none" strike="noStrike">
                          <a:latin typeface="Times New Roman"/>
                        </a:rPr>
                        <a:t>Прочие субвенции</a:t>
                      </a:r>
                    </a:p>
                  </a:txBody>
                  <a:tcPr marL="7620" marR="7620" marT="7620" marB="0" anchor="ctr"/>
                </a:tc>
                <a:tc>
                  <a:txBody>
                    <a:bodyPr/>
                    <a:lstStyle/>
                    <a:p>
                      <a:pPr algn="r" fontAlgn="ctr"/>
                      <a:r>
                        <a:rPr lang="ru-RU" sz="900" b="1" i="0" u="none" strike="noStrike">
                          <a:latin typeface="Times New Roman"/>
                        </a:rPr>
                        <a:t>283 569 701,00</a:t>
                      </a:r>
                    </a:p>
                  </a:txBody>
                  <a:tcPr marL="7620" marR="7620" marT="7620" marB="0" anchor="ctr"/>
                </a:tc>
                <a:tc>
                  <a:txBody>
                    <a:bodyPr/>
                    <a:lstStyle/>
                    <a:p>
                      <a:pPr algn="r" fontAlgn="ctr"/>
                      <a:r>
                        <a:rPr lang="ru-RU" sz="900" b="1" i="0" u="none" strike="noStrike">
                          <a:latin typeface="Times New Roman"/>
                        </a:rPr>
                        <a:t>262 000 923,00</a:t>
                      </a:r>
                    </a:p>
                  </a:txBody>
                  <a:tcPr marL="7620" marR="7620" marT="7620" marB="0" anchor="ctr"/>
                </a:tc>
                <a:tc>
                  <a:txBody>
                    <a:bodyPr/>
                    <a:lstStyle/>
                    <a:p>
                      <a:pPr algn="r" fontAlgn="ctr"/>
                      <a:r>
                        <a:rPr lang="ru-RU" sz="900" b="1" i="0" u="none" strike="noStrike">
                          <a:latin typeface="Times New Roman"/>
                        </a:rPr>
                        <a:t>248 296 836,00</a:t>
                      </a:r>
                    </a:p>
                  </a:txBody>
                  <a:tcPr marL="7620" marR="7620" marT="7620" marB="0" anchor="ctr"/>
                </a:tc>
              </a:tr>
              <a:tr h="214314">
                <a:tc>
                  <a:txBody>
                    <a:bodyPr/>
                    <a:lstStyle/>
                    <a:p>
                      <a:pPr algn="l" fontAlgn="ctr"/>
                      <a:r>
                        <a:rPr lang="ru-RU" sz="900" b="1" i="0" u="none" strike="noStrike" dirty="0">
                          <a:latin typeface="Times New Roman"/>
                        </a:rPr>
                        <a:t>Прочие субвенции бюджетам муниципальных районов</a:t>
                      </a:r>
                    </a:p>
                  </a:txBody>
                  <a:tcPr marL="7620" marR="7620" marT="7620" marB="0" anchor="ctr"/>
                </a:tc>
                <a:tc>
                  <a:txBody>
                    <a:bodyPr/>
                    <a:lstStyle/>
                    <a:p>
                      <a:pPr algn="r" fontAlgn="ctr"/>
                      <a:r>
                        <a:rPr lang="ru-RU" sz="900" b="1" i="0" u="none" strike="noStrike">
                          <a:latin typeface="Times New Roman"/>
                        </a:rPr>
                        <a:t>283 569 701,00</a:t>
                      </a:r>
                    </a:p>
                  </a:txBody>
                  <a:tcPr marL="7620" marR="7620" marT="7620" marB="0" anchor="ctr"/>
                </a:tc>
                <a:tc>
                  <a:txBody>
                    <a:bodyPr/>
                    <a:lstStyle/>
                    <a:p>
                      <a:pPr algn="r" fontAlgn="ctr"/>
                      <a:r>
                        <a:rPr lang="ru-RU" sz="900" b="1" i="0" u="none" strike="noStrike">
                          <a:latin typeface="Times New Roman"/>
                        </a:rPr>
                        <a:t>262 000 923,00</a:t>
                      </a:r>
                    </a:p>
                  </a:txBody>
                  <a:tcPr marL="7620" marR="7620" marT="7620" marB="0" anchor="ctr"/>
                </a:tc>
                <a:tc>
                  <a:txBody>
                    <a:bodyPr/>
                    <a:lstStyle/>
                    <a:p>
                      <a:pPr algn="r" fontAlgn="ctr"/>
                      <a:r>
                        <a:rPr lang="ru-RU" sz="900" b="1" i="0" u="none" strike="noStrike">
                          <a:latin typeface="Times New Roman"/>
                        </a:rPr>
                        <a:t>248 296 836,00</a:t>
                      </a:r>
                    </a:p>
                  </a:txBody>
                  <a:tcPr marL="7620" marR="7620" marT="7620" marB="0" anchor="ctr"/>
                </a:tc>
              </a:tr>
              <a:tr h="35719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a:latin typeface="Times New Roman"/>
                        </a:rPr>
                        <a:t>на осуществление выплаты компенсации части родительской платы</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409 930,00</a:t>
                      </a:r>
                    </a:p>
                  </a:txBody>
                  <a:tcPr marL="7620" marR="7620" marT="7620" marB="0" anchor="ctr"/>
                </a:tc>
                <a:tc>
                  <a:txBody>
                    <a:bodyPr/>
                    <a:lstStyle/>
                    <a:p>
                      <a:pPr algn="r" fontAlgn="ctr"/>
                      <a:r>
                        <a:rPr lang="ru-RU" sz="900" b="0" i="0" u="none" strike="noStrike">
                          <a:latin typeface="Times New Roman"/>
                        </a:rPr>
                        <a:t>246 568,00</a:t>
                      </a:r>
                    </a:p>
                  </a:txBody>
                  <a:tcPr marL="7620" marR="7620" marT="7620" marB="0" anchor="ctr"/>
                </a:tc>
                <a:tc>
                  <a:txBody>
                    <a:bodyPr/>
                    <a:lstStyle/>
                    <a:p>
                      <a:pPr algn="r" fontAlgn="ctr"/>
                      <a:r>
                        <a:rPr lang="ru-RU" sz="900" b="0" i="0" u="none" strike="noStrike">
                          <a:latin typeface="Times New Roman"/>
                        </a:rPr>
                        <a:t>246 568,00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a:latin typeface="Times New Roman"/>
                        </a:rPr>
                        <a:t>на содержание работников, осуществляющих переданные государственные полномочия по выплате компенсации части родительской платы</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41 807,00</a:t>
                      </a:r>
                    </a:p>
                  </a:txBody>
                  <a:tcPr marL="7620" marR="7620" marT="7620" marB="0" anchor="ctr"/>
                </a:tc>
                <a:tc>
                  <a:txBody>
                    <a:bodyPr/>
                    <a:lstStyle/>
                    <a:p>
                      <a:pPr algn="r" fontAlgn="ctr"/>
                      <a:r>
                        <a:rPr lang="ru-RU" sz="900" b="0" i="0" u="none" strike="noStrike">
                          <a:latin typeface="Times New Roman"/>
                        </a:rPr>
                        <a:t>41 807,00</a:t>
                      </a:r>
                    </a:p>
                  </a:txBody>
                  <a:tcPr marL="7620" marR="7620" marT="7620" marB="0" anchor="ctr"/>
                </a:tc>
                <a:tc>
                  <a:txBody>
                    <a:bodyPr/>
                    <a:lstStyle/>
                    <a:p>
                      <a:pPr algn="r" fontAlgn="ctr"/>
                      <a:r>
                        <a:rPr lang="ru-RU" sz="900" b="0" i="0" u="none" strike="noStrike">
                          <a:latin typeface="Times New Roman"/>
                        </a:rPr>
                        <a:t>41 807,00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местным бюджетам</a:t>
                      </a:r>
                      <a:r>
                        <a:rPr lang="ru-RU" sz="900" b="0" i="1" u="none" strike="noStrike">
                          <a:latin typeface="Times New Roman"/>
                        </a:rPr>
                        <a:t> на реализацию образовательной программы дошкольного образования в части финансирования расходов на оплату труда</a:t>
                      </a:r>
                      <a:r>
                        <a:rPr lang="ru-RU" sz="900" b="0" i="0" u="none" strike="noStrike">
                          <a:latin typeface="Times New Roman"/>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dirty="0">
                          <a:latin typeface="Times New Roman"/>
                        </a:rPr>
                        <a:t>7 985 753,00</a:t>
                      </a:r>
                    </a:p>
                  </a:txBody>
                  <a:tcPr marL="7620" marR="7620" marT="7620" marB="0" anchor="ctr"/>
                </a:tc>
                <a:tc>
                  <a:txBody>
                    <a:bodyPr/>
                    <a:lstStyle/>
                    <a:p>
                      <a:pPr algn="r" fontAlgn="ctr"/>
                      <a:r>
                        <a:rPr lang="ru-RU" sz="900" b="0" i="0" u="none" strike="noStrike">
                          <a:latin typeface="Times New Roman"/>
                        </a:rPr>
                        <a:t>7 469 700,00</a:t>
                      </a:r>
                    </a:p>
                  </a:txBody>
                  <a:tcPr marL="7620" marR="7620" marT="7620" marB="0" anchor="ctr"/>
                </a:tc>
                <a:tc>
                  <a:txBody>
                    <a:bodyPr/>
                    <a:lstStyle/>
                    <a:p>
                      <a:pPr algn="r" fontAlgn="ctr"/>
                      <a:r>
                        <a:rPr lang="ru-RU" sz="900" b="0" i="0" u="none" strike="noStrike" dirty="0">
                          <a:latin typeface="Times New Roman"/>
                        </a:rPr>
                        <a:t>7 469 700,00</a:t>
                      </a:r>
                    </a:p>
                  </a:txBody>
                  <a:tcPr marL="7620" marR="7620" marT="762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900" b="0" i="1" u="none" strike="noStrike" dirty="0">
                          <a:latin typeface="Times New Roman"/>
                        </a:rPr>
                        <a:t> по организации и обеспечению деятельности административных комиссий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dirty="0">
                          <a:latin typeface="Times New Roman"/>
                        </a:rPr>
                        <a:t>348 100,00</a:t>
                      </a:r>
                    </a:p>
                  </a:txBody>
                  <a:tcPr marL="7620" marR="7620" marT="7620" marB="0" anchor="ctr"/>
                </a:tc>
              </a:tr>
            </a:tbl>
          </a:graphicData>
        </a:graphic>
      </p:graphicFrame>
      <p:sp>
        <p:nvSpPr>
          <p:cNvPr id="5" name="Прямоугольник 4"/>
          <p:cNvSpPr/>
          <p:nvPr/>
        </p:nvSpPr>
        <p:spPr>
          <a:xfrm>
            <a:off x="7000892" y="1500174"/>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5</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65487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dirty="0">
                          <a:latin typeface="Times New Roman"/>
                        </a:rPr>
                        <a:t>в сфере архивного дела</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c>
                  <a:txBody>
                    <a:bodyPr/>
                    <a:lstStyle/>
                    <a:p>
                      <a:pPr algn="r" fontAlgn="ctr"/>
                      <a:r>
                        <a:rPr lang="ru-RU" sz="900" b="0" i="0" u="none" strike="noStrike">
                          <a:latin typeface="Times New Roman"/>
                        </a:rPr>
                        <a:t>338 578,00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a:latin typeface="Times New Roman"/>
                        </a:rPr>
                        <a:t> за счет средств областного бюджета"</a:t>
                      </a:r>
                    </a:p>
                  </a:txBody>
                  <a:tcPr marL="7620" marR="7620" marT="7620" marB="0" anchor="ctr"/>
                </a:tc>
                <a:tc>
                  <a:txBody>
                    <a:bodyPr/>
                    <a:lstStyle/>
                    <a:p>
                      <a:pPr algn="r" fontAlgn="ctr"/>
                      <a:r>
                        <a:rPr lang="ru-RU" sz="900" b="0" i="0" u="none" strike="noStrike">
                          <a:latin typeface="Times New Roman"/>
                        </a:rPr>
                        <a:t>7 525 273,00</a:t>
                      </a:r>
                    </a:p>
                  </a:txBody>
                  <a:tcPr marL="7620" marR="7620" marT="7620" marB="0" anchor="ctr"/>
                </a:tc>
                <a:tc>
                  <a:txBody>
                    <a:bodyPr/>
                    <a:lstStyle/>
                    <a:p>
                      <a:pPr algn="r" fontAlgn="ctr"/>
                      <a:r>
                        <a:rPr lang="ru-RU" sz="900" b="0" i="0" u="none" strike="noStrike">
                          <a:latin typeface="Times New Roman"/>
                        </a:rPr>
                        <a:t>6 471 735,00</a:t>
                      </a:r>
                    </a:p>
                  </a:txBody>
                  <a:tcPr marL="7620" marR="7620" marT="7620" marB="0" anchor="ctr"/>
                </a:tc>
                <a:tc>
                  <a:txBody>
                    <a:bodyPr/>
                    <a:lstStyle/>
                    <a:p>
                      <a:pPr algn="r" fontAlgn="ctr"/>
                      <a:r>
                        <a:rPr lang="ru-RU" sz="900" b="0" i="0" u="none" strike="noStrike">
                          <a:latin typeface="Times New Roman"/>
                        </a:rPr>
                        <a:t>6 020 219,00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900" b="0" i="1" u="none" strike="noStrike">
                          <a:latin typeface="Times New Roman"/>
                        </a:rPr>
                        <a:t>по созданию и обеспечению деятельности комиссий по делам несовершеннолетних и защите их прав</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трудовых отношений</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c>
                  <a:txBody>
                    <a:bodyPr/>
                    <a:lstStyle/>
                    <a:p>
                      <a:pPr algn="r" fontAlgn="ctr"/>
                      <a:r>
                        <a:rPr lang="ru-RU" sz="900" b="0" i="0" u="none" strike="noStrike">
                          <a:latin typeface="Times New Roman"/>
                        </a:rPr>
                        <a:t>348 100,00</a:t>
                      </a:r>
                    </a:p>
                  </a:txBody>
                  <a:tcPr marL="7620" marR="7620" marT="7620" marB="0" anchor="ctr"/>
                </a:tc>
              </a:tr>
              <a:tr h="53416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900" b="0" i="1" u="none" strike="noStrike">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1 044 300,00</a:t>
                      </a:r>
                    </a:p>
                  </a:txBody>
                  <a:tcPr marL="7620" marR="7620" marT="7620" marB="0" anchor="ctr"/>
                </a:tc>
                <a:tc>
                  <a:txBody>
                    <a:bodyPr/>
                    <a:lstStyle/>
                    <a:p>
                      <a:pPr algn="r" fontAlgn="ctr"/>
                      <a:r>
                        <a:rPr lang="ru-RU" sz="900" b="0" i="0" u="none" strike="noStrike">
                          <a:latin typeface="Times New Roman"/>
                        </a:rPr>
                        <a:t>1 044 300,00</a:t>
                      </a:r>
                    </a:p>
                  </a:txBody>
                  <a:tcPr marL="7620" marR="7620" marT="7620" marB="0" anchor="ctr"/>
                </a:tc>
                <a:tc>
                  <a:txBody>
                    <a:bodyPr/>
                    <a:lstStyle/>
                    <a:p>
                      <a:pPr algn="r" fontAlgn="ctr"/>
                      <a:r>
                        <a:rPr lang="ru-RU" sz="900" b="0" i="0" u="none" strike="noStrike" dirty="0">
                          <a:latin typeface="Times New Roman"/>
                        </a:rPr>
                        <a:t>1 044 300,00</a:t>
                      </a:r>
                    </a:p>
                  </a:txBody>
                  <a:tcPr marL="7620" marR="7620" marT="7620" marB="0" anchor="ctr"/>
                </a:tc>
              </a:tr>
              <a:tr h="518849">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900" b="0" i="1" u="none" strike="noStrike" dirty="0">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13 190 471,00</a:t>
                      </a:r>
                    </a:p>
                  </a:txBody>
                  <a:tcPr marL="7620" marR="7620" marT="7620" marB="0" anchor="ctr"/>
                </a:tc>
                <a:tc>
                  <a:txBody>
                    <a:bodyPr/>
                    <a:lstStyle/>
                    <a:p>
                      <a:pPr algn="r" fontAlgn="ctr"/>
                      <a:r>
                        <a:rPr lang="ru-RU" sz="900" b="0" i="0" u="none" strike="noStrike">
                          <a:latin typeface="Times New Roman"/>
                        </a:rPr>
                        <a:t>7 772 361,00</a:t>
                      </a:r>
                    </a:p>
                  </a:txBody>
                  <a:tcPr marL="7620" marR="7620" marT="7620" marB="0" anchor="ctr"/>
                </a:tc>
                <a:tc>
                  <a:txBody>
                    <a:bodyPr/>
                    <a:lstStyle/>
                    <a:p>
                      <a:pPr algn="r" fontAlgn="ctr"/>
                      <a:r>
                        <a:rPr lang="ru-RU" sz="900" b="0" i="0" u="none" strike="noStrike" dirty="0">
                          <a:latin typeface="Times New Roman"/>
                        </a:rPr>
                        <a:t>7 772 361,00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6</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64725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dirty="0">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dirty="0">
                          <a:latin typeface="Times New Roman"/>
                        </a:rPr>
                        <a:t>2 042 515,00</a:t>
                      </a: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a:t>
                      </a:r>
                      <a:r>
                        <a:rPr lang="ru-RU" sz="900" b="0" i="1" u="none" strike="noStrike">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243 048 643,00</a:t>
                      </a:r>
                    </a:p>
                  </a:txBody>
                  <a:tcPr marL="7620" marR="7620" marT="7620" marB="0" anchor="ctr"/>
                </a:tc>
                <a:tc>
                  <a:txBody>
                    <a:bodyPr/>
                    <a:lstStyle/>
                    <a:p>
                      <a:pPr algn="r" fontAlgn="ctr"/>
                      <a:r>
                        <a:rPr lang="ru-RU" sz="900" b="0" i="0" u="none" strike="noStrike">
                          <a:latin typeface="Times New Roman"/>
                        </a:rPr>
                        <a:t>228 630 928,00</a:t>
                      </a:r>
                    </a:p>
                  </a:txBody>
                  <a:tcPr marL="7620" marR="7620" marT="7620" marB="0" anchor="ctr"/>
                </a:tc>
                <a:tc>
                  <a:txBody>
                    <a:bodyPr/>
                    <a:lstStyle/>
                    <a:p>
                      <a:pPr algn="r" fontAlgn="ctr"/>
                      <a:r>
                        <a:rPr lang="ru-RU" sz="900" b="0" i="0" u="none" strike="noStrike">
                          <a:latin typeface="Times New Roman"/>
                        </a:rPr>
                        <a:t>215 378 357,00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a:latin typeface="Times New Roman"/>
                        </a:rPr>
                        <a:t>ветеранов труда и тружеников тыла</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r>
              <a:tr h="53416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1 740 500,00</a:t>
                      </a:r>
                    </a:p>
                  </a:txBody>
                  <a:tcPr marL="7620" marR="7620" marT="7620" marB="0" anchor="ctr"/>
                </a:tc>
                <a:tc>
                  <a:txBody>
                    <a:bodyPr/>
                    <a:lstStyle/>
                    <a:p>
                      <a:pPr algn="r" fontAlgn="ctr"/>
                      <a:r>
                        <a:rPr lang="ru-RU" sz="900" b="0" i="0" u="none" strike="noStrike">
                          <a:latin typeface="Times New Roman"/>
                        </a:rPr>
                        <a:t>1 740 500,00</a:t>
                      </a:r>
                    </a:p>
                  </a:txBody>
                  <a:tcPr marL="7620" marR="7620" marT="7620" marB="0" anchor="ctr"/>
                </a:tc>
                <a:tc>
                  <a:txBody>
                    <a:bodyPr/>
                    <a:lstStyle/>
                    <a:p>
                      <a:pPr algn="r" fontAlgn="ctr"/>
                      <a:r>
                        <a:rPr lang="ru-RU" sz="900" b="0" i="0" u="none" strike="noStrike" dirty="0">
                          <a:latin typeface="Times New Roman"/>
                        </a:rPr>
                        <a:t>1 740 500,00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7</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201835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dirty="0">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a:latin typeface="Times New Roman"/>
                        </a:rPr>
                        <a:t>на содержание работников</a:t>
                      </a:r>
                      <a:r>
                        <a:rPr lang="ru-RU" sz="900" b="0" i="0" u="none" strike="noStrike">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34 810,00</a:t>
                      </a:r>
                    </a:p>
                  </a:txBody>
                  <a:tcPr marL="7620" marR="7620" marT="7620" marB="0" anchor="ctr"/>
                </a:tc>
                <a:tc>
                  <a:txBody>
                    <a:bodyPr/>
                    <a:lstStyle/>
                    <a:p>
                      <a:pPr algn="r" fontAlgn="ctr"/>
                      <a:r>
                        <a:rPr lang="ru-RU" sz="900" b="0" i="0" u="none" strike="noStrike">
                          <a:latin typeface="Times New Roman"/>
                        </a:rPr>
                        <a:t>34 810,00</a:t>
                      </a:r>
                    </a:p>
                  </a:txBody>
                  <a:tcPr marL="7620" marR="7620" marT="7620" marB="0" anchor="ctr"/>
                </a:tc>
                <a:tc>
                  <a:txBody>
                    <a:bodyPr/>
                    <a:lstStyle/>
                    <a:p>
                      <a:pPr algn="r" fontAlgn="ctr"/>
                      <a:r>
                        <a:rPr lang="ru-RU" sz="900" b="0" i="0" u="none" strike="noStrike" dirty="0">
                          <a:latin typeface="Times New Roman"/>
                        </a:rPr>
                        <a:t>34 810,00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29058" y="1142984"/>
            <a:ext cx="615950"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143504" y="1571612"/>
            <a:ext cx="587375" cy="577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523869" y="1973165"/>
              <a:ext cx="1657616"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643570" y="2643182"/>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786446" y="2857496"/>
            <a:ext cx="617538"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Заголовок 1"/>
          <p:cNvSpPr txBox="1">
            <a:spLocks/>
          </p:cNvSpPr>
          <p:nvPr/>
        </p:nvSpPr>
        <p:spPr>
          <a:xfrm>
            <a:off x="6715140" y="278605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429256" y="3929066"/>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643570" y="4071942"/>
            <a:ext cx="600075" cy="59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Заголовок 1"/>
          <p:cNvSpPr txBox="1">
            <a:spLocks/>
          </p:cNvSpPr>
          <p:nvPr/>
        </p:nvSpPr>
        <p:spPr>
          <a:xfrm>
            <a:off x="6500826" y="407194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4429124"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572000" y="5072074"/>
            <a:ext cx="576263"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Заголовок 1"/>
          <p:cNvSpPr txBox="1">
            <a:spLocks/>
          </p:cNvSpPr>
          <p:nvPr/>
        </p:nvSpPr>
        <p:spPr>
          <a:xfrm>
            <a:off x="4929190"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3071802" y="5000636"/>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3214678" y="5214950"/>
            <a:ext cx="608012" cy="62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 name="Заголовок 1"/>
          <p:cNvSpPr txBox="1">
            <a:spLocks/>
          </p:cNvSpPr>
          <p:nvPr/>
        </p:nvSpPr>
        <p:spPr>
          <a:xfrm>
            <a:off x="2000232" y="6072206"/>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2000232" y="4429132"/>
            <a:ext cx="608465" cy="546325"/>
          </a:xfrm>
          <a:prstGeom prst="rect">
            <a:avLst/>
          </a:prstGeom>
          <a:noFill/>
          <a:extLst>
            <a:ext uri="{909E8E84-426E-40DD-AFC4-6F175D3DCCD1}">
              <a14:hiddenFill xmlns="" xmlns:a14="http://schemas.microsoft.com/office/drawing/2010/main">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 xmlns:a14="http://schemas.microsoft.com/office/drawing/2010/main" val="0"/>
              </a:ext>
            </a:extLst>
          </a:blip>
          <a:srcRect/>
          <a:stretch>
            <a:fillRect/>
          </a:stretch>
        </p:blipFill>
        <p:spPr bwMode="auto">
          <a:xfrm>
            <a:off x="1500166" y="3286124"/>
            <a:ext cx="550862" cy="592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 xmlns:a14="http://schemas.microsoft.com/office/drawing/2010/main"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42852"/>
            <a:ext cx="7758138" cy="1143000"/>
          </a:xfrm>
          <a:solidFill>
            <a:srgbClr val="CCFFCC"/>
          </a:solidFill>
          <a:ln w="76200">
            <a:solidFill>
              <a:srgbClr val="FF0066"/>
            </a:solidFill>
          </a:ln>
        </p:spPr>
        <p:txBody>
          <a:bodyPr anchor="ctr">
            <a:normAutofit fontScale="90000"/>
          </a:bodyPr>
          <a:lstStyle/>
          <a:p>
            <a:pPr algn="ctr"/>
            <a:r>
              <a:rPr lang="ru-RU" sz="2700" dirty="0" smtClean="0">
                <a:solidFill>
                  <a:schemeClr val="bg2">
                    <a:lumMod val="50000"/>
                  </a:schemeClr>
                </a:solidFill>
                <a:latin typeface="Times New Roman" pitchFamily="18" charset="0"/>
              </a:rPr>
              <a:t>СТРУКТУРА РАСХОДОВ БЮДЖЕТА ЛЬГОВСКОГО РАЙОНА НА 2024 ГОД И НА ПЛАНОВЫЙ ПЕРИОД 2025 И 2026 ГОДОВ </a:t>
            </a:r>
            <a:r>
              <a:rPr lang="en-US" sz="2800" dirty="0" smtClean="0">
                <a:solidFill>
                  <a:schemeClr val="bg2">
                    <a:lumMod val="50000"/>
                  </a:schemeClr>
                </a:solidFill>
                <a:latin typeface="Times New Roman" pitchFamily="18" charset="0"/>
                <a:cs typeface="Times New Roman" pitchFamily="18" charset="0"/>
              </a:rPr>
              <a:t>[</a:t>
            </a:r>
            <a:r>
              <a:rPr lang="ru-RU" sz="2800" dirty="0" smtClean="0">
                <a:solidFill>
                  <a:schemeClr val="bg2">
                    <a:lumMod val="50000"/>
                  </a:schemeClr>
                </a:solidFill>
                <a:latin typeface="Times New Roman" pitchFamily="18" charset="0"/>
                <a:cs typeface="Times New Roman" pitchFamily="18" charset="0"/>
              </a:rPr>
              <a:t>1</a:t>
            </a:r>
            <a:r>
              <a:rPr lang="en-US" sz="2800" dirty="0" smtClean="0">
                <a:solidFill>
                  <a:schemeClr val="bg2">
                    <a:lumMod val="50000"/>
                  </a:schemeClr>
                </a:solidFill>
                <a:latin typeface="Times New Roman" pitchFamily="18" charset="0"/>
                <a:cs typeface="Times New Roman" pitchFamily="18" charset="0"/>
              </a:rPr>
              <a:t>]</a:t>
            </a:r>
            <a:endParaRPr lang="ru-RU" sz="2700" dirty="0">
              <a:solidFill>
                <a:schemeClr val="bg2">
                  <a:lumMod val="50000"/>
                </a:schemeClr>
              </a:solidFill>
            </a:endParaRPr>
          </a:p>
        </p:txBody>
      </p:sp>
      <p:pic>
        <p:nvPicPr>
          <p:cNvPr id="4" name="Рисунок 3"/>
          <p:cNvPicPr/>
          <p:nvPr/>
        </p:nvPicPr>
        <p:blipFill>
          <a:blip r:embed="rId2"/>
          <a:srcRect/>
          <a:stretch>
            <a:fillRect/>
          </a:stretch>
        </p:blipFill>
        <p:spPr bwMode="auto">
          <a:xfrm>
            <a:off x="785786" y="1571612"/>
            <a:ext cx="6614187" cy="4987861"/>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829576" cy="1143000"/>
          </a:xfrm>
          <a:solidFill>
            <a:srgbClr val="CCFFCC"/>
          </a:solidFill>
          <a:ln w="76200">
            <a:solidFill>
              <a:srgbClr val="FF0066"/>
            </a:solidFill>
          </a:ln>
        </p:spPr>
        <p:txBody>
          <a:bodyPr anchor="ctr">
            <a:noAutofit/>
          </a:bodyPr>
          <a:lstStyle/>
          <a:p>
            <a:pPr algn="ctr"/>
            <a:r>
              <a:rPr lang="ru-RU" sz="2400" dirty="0" smtClean="0">
                <a:solidFill>
                  <a:schemeClr val="bg2">
                    <a:lumMod val="50000"/>
                  </a:schemeClr>
                </a:solidFill>
                <a:latin typeface="Times New Roman" pitchFamily="18" charset="0"/>
              </a:rPr>
              <a:t>СТРУКТУРА РАСХОДОВ БЮДЖЕТА ЛЬГОВСКОГО РАЙОНА НА 2024 ГОД И НА ПЛАНОВЫЙ ПЕРИОД 2025 И 2026 ГОДОВ</a:t>
            </a:r>
            <a:r>
              <a:rPr lang="ru-RU" sz="2400" dirty="0" smtClean="0">
                <a:solidFill>
                  <a:schemeClr val="bg1"/>
                </a:solidFill>
                <a:latin typeface="Times New Roman" pitchFamily="18" charset="0"/>
              </a:rPr>
              <a:t>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2</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pic>
        <p:nvPicPr>
          <p:cNvPr id="5" name="Рисунок 4"/>
          <p:cNvPicPr/>
          <p:nvPr/>
        </p:nvPicPr>
        <p:blipFill>
          <a:blip r:embed="rId2"/>
          <a:srcRect/>
          <a:stretch>
            <a:fillRect/>
          </a:stretch>
        </p:blipFill>
        <p:spPr bwMode="auto">
          <a:xfrm>
            <a:off x="500034" y="1643050"/>
            <a:ext cx="7072362" cy="505302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758138" cy="1143000"/>
          </a:xfrm>
          <a:solidFill>
            <a:srgbClr val="CCFFCC"/>
          </a:solidFill>
          <a:ln w="76200">
            <a:solidFill>
              <a:srgbClr val="FF0000"/>
            </a:solidFill>
          </a:ln>
        </p:spPr>
        <p:txBody>
          <a:bodyPr>
            <a:noAutofit/>
          </a:bodyPr>
          <a:lstStyle/>
          <a:p>
            <a:pPr algn="ctr"/>
            <a:r>
              <a:rPr lang="ru-RU" sz="2400" dirty="0" smtClean="0">
                <a:solidFill>
                  <a:schemeClr val="bg2">
                    <a:lumMod val="50000"/>
                  </a:schemeClr>
                </a:solidFill>
                <a:latin typeface="Times New Roman" pitchFamily="18" charset="0"/>
              </a:rPr>
              <a:t>СТРУКТУРА РАСХОДОВ БЮДЖЕТА ЛЬГОВСКОГО РАЙОНА НА 2024 ГОД И НА ПЛАНОВЫЙ ПЕРИОД 2025 И 2026 ГОДОВ</a:t>
            </a:r>
            <a:r>
              <a:rPr lang="ru-RU" sz="2400" dirty="0" smtClean="0">
                <a:solidFill>
                  <a:schemeClr val="bg1"/>
                </a:solidFill>
                <a:latin typeface="Times New Roman" pitchFamily="18" charset="0"/>
              </a:rPr>
              <a:t>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3</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pic>
        <p:nvPicPr>
          <p:cNvPr id="4" name="Рисунок 3"/>
          <p:cNvPicPr/>
          <p:nvPr/>
        </p:nvPicPr>
        <p:blipFill>
          <a:blip r:embed="rId2"/>
          <a:srcRect/>
          <a:stretch>
            <a:fillRect/>
          </a:stretch>
        </p:blipFill>
        <p:spPr bwMode="auto">
          <a:xfrm>
            <a:off x="642910" y="1785926"/>
            <a:ext cx="6819903" cy="4572032"/>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1" y="1000107"/>
          <a:ext cx="8786878" cy="5481680"/>
        </p:xfrm>
        <a:graphic>
          <a:graphicData uri="http://schemas.openxmlformats.org/drawingml/2006/table">
            <a:tbl>
              <a:tblPr firstRow="1" bandRow="1">
                <a:tableStyleId>{5C22544A-7EE6-4342-B048-85BDC9FD1C3A}</a:tableStyleId>
              </a:tblPr>
              <a:tblGrid>
                <a:gridCol w="579663"/>
                <a:gridCol w="1177711"/>
                <a:gridCol w="957271"/>
                <a:gridCol w="714380"/>
                <a:gridCol w="1000132"/>
                <a:gridCol w="714380"/>
                <a:gridCol w="1000132"/>
                <a:gridCol w="785818"/>
                <a:gridCol w="978703"/>
                <a:gridCol w="878688"/>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2023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2024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300046">
                <a:tc>
                  <a:txBody>
                    <a:bodyPr/>
                    <a:lstStyle/>
                    <a:p>
                      <a:pPr algn="l" fontAlgn="b"/>
                      <a:r>
                        <a:rPr lang="ru-RU" sz="1000" b="0" i="0" u="none" strike="noStrike" dirty="0">
                          <a:latin typeface="Arial"/>
                        </a:rPr>
                        <a:t> </a:t>
                      </a:r>
                    </a:p>
                  </a:txBody>
                  <a:tcPr marL="9525" marR="9525" marT="9525" marB="0" anchor="ctr"/>
                </a:tc>
                <a:tc>
                  <a:txBody>
                    <a:bodyPr/>
                    <a:lstStyle/>
                    <a:p>
                      <a:pPr algn="l" fontAlgn="b"/>
                      <a:r>
                        <a:rPr lang="ru-RU" sz="1000" b="1" i="0" u="none" strike="noStrike" dirty="0" smtClean="0">
                          <a:latin typeface="Arial"/>
                        </a:rPr>
                        <a:t>Всего</a:t>
                      </a:r>
                      <a:endParaRPr lang="ru-RU" sz="1000" b="1" i="0" u="none" strike="noStrike" dirty="0">
                        <a:latin typeface="Arial"/>
                      </a:endParaRPr>
                    </a:p>
                  </a:txBody>
                  <a:tcPr marL="9525" marR="9525" marT="9525" marB="0" anchor="ctr"/>
                </a:tc>
                <a:tc>
                  <a:txBody>
                    <a:bodyPr/>
                    <a:lstStyle/>
                    <a:p>
                      <a:pPr algn="ctr">
                        <a:lnSpc>
                          <a:spcPct val="115000"/>
                        </a:lnSpc>
                        <a:spcAft>
                          <a:spcPts val="0"/>
                        </a:spcAft>
                      </a:pPr>
                      <a:r>
                        <a:rPr lang="ru-RU" sz="900" b="1" dirty="0">
                          <a:latin typeface="Arial"/>
                          <a:ea typeface="Times New Roman"/>
                          <a:cs typeface="Times New Roman"/>
                        </a:rPr>
                        <a:t>517 717 928,49</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490 158 145,00</a:t>
                      </a:r>
                      <a:endParaRPr lang="ru-RU" sz="900" b="1">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432 195 827,00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99,19</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498 112 772,00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98,52</a:t>
                      </a:r>
                      <a:endParaRPr lang="ru-RU" sz="900" b="1" dirty="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01</a:t>
                      </a:r>
                    </a:p>
                  </a:txBody>
                  <a:tcPr marL="9525" marR="9525" marT="9525" marB="0" anchor="ctr"/>
                </a:tc>
                <a:tc>
                  <a:txBody>
                    <a:bodyPr/>
                    <a:lstStyle/>
                    <a:p>
                      <a:pPr algn="l" fontAlgn="b"/>
                      <a:r>
                        <a:rPr lang="ru-RU" sz="1000" b="0" i="0" u="none" strike="noStrike" dirty="0" smtClean="0">
                          <a:latin typeface="Arial"/>
                        </a:rPr>
                        <a:t>Общегосударственные вопросы</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57 477 745,87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11,10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45 224 248,00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40 418 636,00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9,35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40 323 642,00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8,10</a:t>
                      </a:r>
                      <a:endParaRPr lang="ru-RU" sz="90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03</a:t>
                      </a:r>
                    </a:p>
                  </a:txBody>
                  <a:tcPr marL="9525" marR="9525" marT="9525" marB="0" anchor="ctr"/>
                </a:tc>
                <a:tc>
                  <a:txBody>
                    <a:bodyPr/>
                    <a:lstStyle/>
                    <a:p>
                      <a:pPr algn="l" fontAlgn="b"/>
                      <a:r>
                        <a:rPr lang="ru-RU" sz="1000" b="0" i="0" u="none" strike="noStrike" smtClean="0">
                          <a:latin typeface="Arial"/>
                        </a:rPr>
                        <a:t>Национальная безопасность</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188 900,00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0,20</a:t>
                      </a:r>
                      <a:endParaRPr lang="ru-RU" sz="900">
                        <a:latin typeface="Calibri"/>
                        <a:ea typeface="Times New Roman"/>
                        <a:cs typeface="Times New Roman"/>
                      </a:endParaRPr>
                    </a:p>
                  </a:txBody>
                  <a:tcPr marL="68580" marR="68580" marT="0" marB="0" anchor="ctr"/>
                </a:tc>
              </a:tr>
              <a:tr h="411853">
                <a:tc>
                  <a:txBody>
                    <a:bodyPr/>
                    <a:lstStyle/>
                    <a:p>
                      <a:pPr algn="ctr" fontAlgn="b"/>
                      <a:r>
                        <a:rPr lang="ru-RU" sz="1000" b="0" i="0" u="none" strike="noStrike" dirty="0">
                          <a:latin typeface="Arial"/>
                        </a:rPr>
                        <a:t>04</a:t>
                      </a:r>
                    </a:p>
                  </a:txBody>
                  <a:tcPr marL="9525" marR="9525" marT="9525" marB="0" anchor="ctr"/>
                </a:tc>
                <a:tc>
                  <a:txBody>
                    <a:bodyPr/>
                    <a:lstStyle/>
                    <a:p>
                      <a:pPr algn="l" fontAlgn="b"/>
                      <a:r>
                        <a:rPr lang="ru-RU" sz="1000" b="0" i="0" u="none" strike="noStrike" dirty="0" smtClean="0">
                          <a:latin typeface="Arial"/>
                        </a:rPr>
                        <a:t>Национальная экономика</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8 237 659,68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8 742 484,00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8 951 300,00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2,07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9 011 100,00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1,81</a:t>
                      </a:r>
                      <a:endParaRPr lang="ru-RU" sz="900">
                        <a:latin typeface="Calibri"/>
                        <a:ea typeface="Times New Roman"/>
                        <a:cs typeface="Times New Roman"/>
                      </a:endParaRPr>
                    </a:p>
                  </a:txBody>
                  <a:tcPr marL="68580" marR="68580" marT="0" marB="0" anchor="ctr"/>
                </a:tc>
              </a:tr>
              <a:tr h="588279">
                <a:tc>
                  <a:txBody>
                    <a:bodyPr/>
                    <a:lstStyle/>
                    <a:p>
                      <a:pPr algn="ctr" fontAlgn="b"/>
                      <a:r>
                        <a:rPr lang="ru-RU" sz="1000" b="0" i="0" u="none" strike="noStrike" dirty="0">
                          <a:latin typeface="Arial"/>
                        </a:rPr>
                        <a:t>05</a:t>
                      </a:r>
                    </a:p>
                  </a:txBody>
                  <a:tcPr marL="9525" marR="9525" marT="9525" marB="0" anchor="ctr"/>
                </a:tc>
                <a:tc>
                  <a:txBody>
                    <a:bodyPr/>
                    <a:lstStyle/>
                    <a:p>
                      <a:pPr algn="l" fontAlgn="b"/>
                      <a:r>
                        <a:rPr lang="ru-RU" sz="1000" b="0" i="0" u="none" strike="noStrike" smtClean="0">
                          <a:latin typeface="Arial"/>
                        </a:rPr>
                        <a:t>Жилищно-коммунальное хозяйство</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27 137 983,48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464 194,00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r>
              <a:tr h="212813">
                <a:tc>
                  <a:txBody>
                    <a:bodyPr/>
                    <a:lstStyle/>
                    <a:p>
                      <a:pPr algn="ctr" fontAlgn="b"/>
                      <a:r>
                        <a:rPr lang="ru-RU" sz="1000" b="0" i="0" u="none" strike="noStrike" dirty="0">
                          <a:latin typeface="Arial"/>
                        </a:rPr>
                        <a:t>07</a:t>
                      </a:r>
                    </a:p>
                  </a:txBody>
                  <a:tcPr marL="9525" marR="9525" marT="9525" marB="0" anchor="ctr"/>
                </a:tc>
                <a:tc>
                  <a:txBody>
                    <a:bodyPr/>
                    <a:lstStyle/>
                    <a:p>
                      <a:pPr algn="l" fontAlgn="b"/>
                      <a:r>
                        <a:rPr lang="ru-RU" sz="1000" b="0" i="0" u="none" strike="noStrike" smtClean="0">
                          <a:latin typeface="Arial"/>
                        </a:rPr>
                        <a:t>Образование</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332 647 493,59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64,25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351 807 550,00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71,77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314 261 130,00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72,71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367 995 918,00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73,88</a:t>
                      </a:r>
                      <a:endParaRPr lang="ru-RU" sz="90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08</a:t>
                      </a:r>
                    </a:p>
                  </a:txBody>
                  <a:tcPr marL="9525" marR="9525" marT="9525" marB="0" anchor="ctr"/>
                </a:tc>
                <a:tc>
                  <a:txBody>
                    <a:bodyPr/>
                    <a:lstStyle/>
                    <a:p>
                      <a:pPr algn="l" fontAlgn="b"/>
                      <a:r>
                        <a:rPr lang="ru-RU" sz="1000" b="0" i="0" u="none" strike="noStrike" smtClean="0">
                          <a:latin typeface="Arial"/>
                        </a:rPr>
                        <a:t>Культура, кинематография</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49 512 430,95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9,56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46 325 809,00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9,45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8,72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7,56</a:t>
                      </a:r>
                      <a:endParaRPr lang="ru-RU" sz="900">
                        <a:latin typeface="Calibri"/>
                        <a:ea typeface="Times New Roman"/>
                        <a:cs typeface="Times New Roman"/>
                      </a:endParaRPr>
                    </a:p>
                  </a:txBody>
                  <a:tcPr marL="68580" marR="68580" marT="0" marB="0" anchor="ctr"/>
                </a:tc>
              </a:tr>
              <a:tr h="287253">
                <a:tc>
                  <a:txBody>
                    <a:bodyPr/>
                    <a:lstStyle/>
                    <a:p>
                      <a:pPr algn="ctr" fontAlgn="b"/>
                      <a:r>
                        <a:rPr lang="ru-RU" sz="1000" b="0" i="0" u="none" strike="noStrike" dirty="0">
                          <a:latin typeface="Arial"/>
                        </a:rPr>
                        <a:t>09</a:t>
                      </a:r>
                    </a:p>
                  </a:txBody>
                  <a:tcPr marL="9525" marR="9525" marT="9525" marB="0" anchor="ctr"/>
                </a:tc>
                <a:tc>
                  <a:txBody>
                    <a:bodyPr/>
                    <a:lstStyle/>
                    <a:p>
                      <a:pPr algn="l" fontAlgn="b"/>
                      <a:r>
                        <a:rPr lang="ru-RU" sz="1000" b="0" i="0" u="none" strike="noStrike" smtClean="0">
                          <a:latin typeface="Arial"/>
                        </a:rPr>
                        <a:t>Здравоохранение</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763 480,00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1 028 474,00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0,21</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1 028 474,00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0,21</a:t>
                      </a:r>
                      <a:endParaRPr lang="ru-RU" sz="900">
                        <a:latin typeface="Calibri"/>
                        <a:ea typeface="Times New Roman"/>
                        <a:cs typeface="Times New Roman"/>
                      </a:endParaRPr>
                    </a:p>
                  </a:txBody>
                  <a:tcPr marL="68580" marR="68580" marT="0" marB="0" anchor="ctr"/>
                </a:tc>
              </a:tr>
              <a:tr h="411853">
                <a:tc>
                  <a:txBody>
                    <a:bodyPr/>
                    <a:lstStyle/>
                    <a:p>
                      <a:pPr algn="ctr" fontAlgn="b"/>
                      <a:r>
                        <a:rPr lang="ru-RU" sz="1000" b="0" i="0" u="none" strike="noStrike" dirty="0">
                          <a:latin typeface="Arial"/>
                        </a:rPr>
                        <a:t>10</a:t>
                      </a:r>
                    </a:p>
                  </a:txBody>
                  <a:tcPr marL="9525" marR="9525" marT="9525" marB="0" anchor="ctr"/>
                </a:tc>
                <a:tc>
                  <a:txBody>
                    <a:bodyPr/>
                    <a:lstStyle/>
                    <a:p>
                      <a:pPr algn="l" fontAlgn="b"/>
                      <a:r>
                        <a:rPr lang="ru-RU" sz="1000" b="0" i="0" u="none" strike="noStrike" smtClean="0">
                          <a:latin typeface="Arial"/>
                        </a:rPr>
                        <a:t>Социальная политика</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34 741 543,92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6,71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27 766 669,00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5,66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18 359 506,00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27 186 685,00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5,46</a:t>
                      </a:r>
                      <a:endParaRPr lang="ru-RU" sz="900">
                        <a:latin typeface="Calibri"/>
                        <a:ea typeface="Times New Roman"/>
                        <a:cs typeface="Times New Roman"/>
                      </a:endParaRPr>
                    </a:p>
                  </a:txBody>
                  <a:tcPr marL="68580" marR="68580" marT="0" marB="0" anchor="ctr"/>
                </a:tc>
              </a:tr>
              <a:tr h="445403">
                <a:tc>
                  <a:txBody>
                    <a:bodyPr/>
                    <a:lstStyle/>
                    <a:p>
                      <a:pPr algn="ctr" fontAlgn="b"/>
                      <a:r>
                        <a:rPr lang="ru-RU" sz="1000" b="0" i="0" u="none" strike="noStrike" dirty="0">
                          <a:latin typeface="Arial"/>
                        </a:rPr>
                        <a:t>11</a:t>
                      </a:r>
                    </a:p>
                  </a:txBody>
                  <a:tcPr marL="9525" marR="9525" marT="9525" marB="0" anchor="ctr"/>
                </a:tc>
                <a:tc>
                  <a:txBody>
                    <a:bodyPr/>
                    <a:lstStyle/>
                    <a:p>
                      <a:pPr algn="l" fontAlgn="b"/>
                      <a:r>
                        <a:rPr lang="ru-RU" sz="1000" b="0" i="0" u="none" strike="noStrike" smtClean="0">
                          <a:latin typeface="Arial"/>
                        </a:rPr>
                        <a:t>Физическая культура и спорт</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291 444,00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175 000,00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0,04</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14</a:t>
                      </a:r>
                    </a:p>
                  </a:txBody>
                  <a:tcPr marL="9525" marR="9525" marT="9525" marB="0" anchor="ctr"/>
                </a:tc>
                <a:tc>
                  <a:txBody>
                    <a:bodyPr/>
                    <a:lstStyle/>
                    <a:p>
                      <a:pPr algn="l" fontAlgn="b"/>
                      <a:r>
                        <a:rPr lang="ru-RU" sz="1000" b="0" i="0" u="none" strike="noStrike" dirty="0" smtClean="0">
                          <a:latin typeface="Arial"/>
                        </a:rPr>
                        <a:t>Межбюджетные трансферты</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6 660 691,00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1,29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7 525 273,00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6 471 735,00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1,50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6 020 219,00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1,21</a:t>
                      </a:r>
                      <a:endParaRPr lang="ru-RU" sz="900">
                        <a:latin typeface="Calibri"/>
                        <a:ea typeface="Times New Roman"/>
                        <a:cs typeface="Times New Roman"/>
                      </a:endParaRPr>
                    </a:p>
                  </a:txBody>
                  <a:tcPr marL="68580" marR="68580" marT="0" marB="0" anchor="ctr"/>
                </a:tc>
              </a:tr>
              <a:tr h="428628">
                <a:tc>
                  <a:txBody>
                    <a:bodyPr/>
                    <a:lstStyle/>
                    <a:p>
                      <a:pPr algn="ctr" fontAlgn="b"/>
                      <a:endParaRPr lang="ru-RU" sz="1000" b="1" i="0" u="none" strike="noStrike" dirty="0">
                        <a:latin typeface="Arial"/>
                      </a:endParaRPr>
                    </a:p>
                  </a:txBody>
                  <a:tcPr marL="9525" marR="9525" marT="9525" marB="0" anchor="ctr"/>
                </a:tc>
                <a:tc>
                  <a:txBody>
                    <a:bodyPr/>
                    <a:lstStyle/>
                    <a:p>
                      <a:pPr algn="l" fontAlgn="b"/>
                      <a:r>
                        <a:rPr lang="ru-RU" sz="1000" b="0" i="0" u="none" strike="noStrike" dirty="0" smtClean="0">
                          <a:latin typeface="Arial"/>
                        </a:rPr>
                        <a:t>Условно утвержденные расходы</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 </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 </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3 512 826,00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0,81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7 354 514,00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1,48</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500958" y="64291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773886"/>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fontAlgn="b"/>
                      <a:r>
                        <a:rPr lang="ru-RU" sz="1400" u="none" strike="noStrike" dirty="0" smtClean="0">
                          <a:latin typeface="Times New Roman" pitchFamily="18" charset="0"/>
                          <a:cs typeface="Times New Roman" pitchFamily="18" charset="0"/>
                        </a:rPr>
                        <a:t>НАИМЕНОВАНИЕ</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2024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2025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2026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r>
              <a:tr h="358940">
                <a:tc>
                  <a:txBody>
                    <a:bodyPr/>
                    <a:lstStyle/>
                    <a:p>
                      <a:pPr algn="ctr" fontAlgn="b"/>
                      <a:r>
                        <a:rPr lang="ru-RU" sz="1200" b="1" u="none" strike="noStrike" dirty="0">
                          <a:latin typeface="Times New Roman" pitchFamily="18" charset="0"/>
                          <a:cs typeface="Times New Roman" pitchFamily="18" charset="0"/>
                        </a:rPr>
                        <a:t>ИТОГО</a:t>
                      </a:r>
                      <a:endParaRPr lang="ru-RU" sz="12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b="1">
                          <a:latin typeface="Arial"/>
                          <a:ea typeface="Times New Roman"/>
                          <a:cs typeface="Times New Roman"/>
                        </a:rPr>
                        <a:t>490 158 145,00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b="1">
                          <a:latin typeface="Arial"/>
                          <a:ea typeface="Times New Roman"/>
                          <a:cs typeface="Times New Roman"/>
                        </a:rPr>
                        <a:t>432 195 827,00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b="1">
                          <a:latin typeface="Arial"/>
                          <a:ea typeface="Times New Roman"/>
                          <a:cs typeface="Times New Roman"/>
                        </a:rPr>
                        <a:t>498 112 772,00</a:t>
                      </a:r>
                      <a:endParaRPr lang="ru-RU" sz="1100">
                        <a:latin typeface="Calibri"/>
                        <a:ea typeface="Times New Roman"/>
                        <a:cs typeface="Times New Roman"/>
                      </a:endParaRPr>
                    </a:p>
                  </a:txBody>
                  <a:tcPr marL="68580" marR="68580" marT="0" marB="0" anchor="ctr"/>
                </a:tc>
              </a:tr>
              <a:tr h="1038810">
                <a:tc>
                  <a:txBody>
                    <a:bodyPr/>
                    <a:lstStyle/>
                    <a:p>
                      <a:pPr algn="l" fontAlgn="b"/>
                      <a:r>
                        <a:rPr lang="ru-RU" sz="1200" u="none" strike="noStrike" dirty="0" smtClean="0">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63 206 232,00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59 858 702,00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59 258 702,00</a:t>
                      </a:r>
                      <a:endParaRPr lang="ru-RU" sz="1100">
                        <a:latin typeface="Calibri"/>
                        <a:ea typeface="Times New Roman"/>
                        <a:cs typeface="Times New Roman"/>
                      </a:endParaRPr>
                    </a:p>
                  </a:txBody>
                  <a:tcPr marL="68580" marR="68580" marT="0" marB="0" anchor="ctr"/>
                </a:tc>
              </a:tr>
              <a:tr h="553164">
                <a:tc>
                  <a:txBody>
                    <a:bodyPr/>
                    <a:lstStyle/>
                    <a:p>
                      <a:pPr algn="l" fontAlgn="b"/>
                      <a:r>
                        <a:rPr lang="ru-RU" sz="1200" u="none" strike="noStrike" dirty="0" smtClean="0">
                          <a:latin typeface="Times New Roman" pitchFamily="18" charset="0"/>
                          <a:cs typeface="Times New Roman" pitchFamily="18" charset="0"/>
                        </a:rPr>
                        <a:t>Закупка товаров, работ и услуг для обеспечения государственных (муниципальных) нужд</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15 252 466,00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16 080 543,00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16 645 349,00</a:t>
                      </a:r>
                      <a:endParaRPr lang="ru-RU" sz="1100">
                        <a:latin typeface="Calibri"/>
                        <a:ea typeface="Times New Roman"/>
                        <a:cs typeface="Times New Roman"/>
                      </a:endParaRPr>
                    </a:p>
                  </a:txBody>
                  <a:tcPr marL="68580" marR="68580" marT="0" marB="0" anchor="ctr"/>
                </a:tc>
              </a:tr>
              <a:tr h="386610">
                <a:tc>
                  <a:txBody>
                    <a:bodyPr/>
                    <a:lstStyle/>
                    <a:p>
                      <a:pPr algn="l" fontAlgn="b"/>
                      <a:r>
                        <a:rPr lang="ru-RU" sz="1200" u="none" strike="noStrike" dirty="0" smtClean="0">
                          <a:latin typeface="Times New Roman" pitchFamily="18" charset="0"/>
                          <a:cs typeface="Times New Roman" pitchFamily="18" charset="0"/>
                        </a:rPr>
                        <a:t>Социальное обеспечение и иные выплаты населению</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13 881 834,00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12 710 712,00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12 710 712,00</a:t>
                      </a:r>
                      <a:endParaRPr lang="ru-RU" sz="1100">
                        <a:latin typeface="Calibri"/>
                        <a:ea typeface="Times New Roman"/>
                        <a:cs typeface="Times New Roman"/>
                      </a:endParaRPr>
                    </a:p>
                  </a:txBody>
                  <a:tcPr marL="68580" marR="68580" marT="0" marB="0" anchor="ctr"/>
                </a:tc>
              </a:tr>
              <a:tr h="488986">
                <a:tc>
                  <a:txBody>
                    <a:bodyPr/>
                    <a:lstStyle/>
                    <a:p>
                      <a:pPr algn="l" fontAlgn="b"/>
                      <a:r>
                        <a:rPr lang="ru-RU" sz="1200" b="0" i="0" u="none" strike="noStrike" dirty="0">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7620" marR="7620" marT="7620" marB="0" anchor="b"/>
                </a:tc>
                <a:tc>
                  <a:txBody>
                    <a:bodyPr/>
                    <a:lstStyle/>
                    <a:p>
                      <a:pPr algn="ctr">
                        <a:lnSpc>
                          <a:spcPct val="115000"/>
                        </a:lnSpc>
                        <a:spcAft>
                          <a:spcPts val="1000"/>
                        </a:spcAft>
                      </a:pPr>
                      <a:r>
                        <a:rPr lang="ru-RU" sz="1100">
                          <a:latin typeface="Arial"/>
                          <a:ea typeface="Times New Roman"/>
                          <a:cs typeface="Times New Roman"/>
                        </a:rPr>
                        <a:t>15 140 862,00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2 942 394,00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11 769 573,00</a:t>
                      </a:r>
                      <a:endParaRPr lang="ru-RU" sz="1100">
                        <a:latin typeface="Calibri"/>
                        <a:ea typeface="Times New Roman"/>
                        <a:cs typeface="Times New Roman"/>
                      </a:endParaRPr>
                    </a:p>
                  </a:txBody>
                  <a:tcPr marL="68580" marR="68580" marT="0" marB="0" anchor="ctr"/>
                </a:tc>
              </a:tr>
              <a:tr h="391395">
                <a:tc>
                  <a:txBody>
                    <a:bodyPr/>
                    <a:lstStyle/>
                    <a:p>
                      <a:pPr algn="l" fontAlgn="b"/>
                      <a:r>
                        <a:rPr lang="ru-RU" sz="1200" u="none" strike="noStrike" dirty="0" smtClean="0">
                          <a:latin typeface="Times New Roman" pitchFamily="18" charset="0"/>
                          <a:cs typeface="Times New Roman" pitchFamily="18" charset="0"/>
                        </a:rPr>
                        <a:t>Межбюджетные трансферты</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7 525 273,00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6 471 735,00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6 020 219,00</a:t>
                      </a:r>
                      <a:endParaRPr lang="ru-RU" sz="1100">
                        <a:latin typeface="Calibri"/>
                        <a:ea typeface="Times New Roman"/>
                        <a:cs typeface="Times New Roman"/>
                      </a:endParaRPr>
                    </a:p>
                  </a:txBody>
                  <a:tcPr marL="68580" marR="68580" marT="0" marB="0" anchor="ctr"/>
                </a:tc>
              </a:tr>
              <a:tr h="481173">
                <a:tc>
                  <a:txBody>
                    <a:bodyPr/>
                    <a:lstStyle/>
                    <a:p>
                      <a:pPr algn="l" fontAlgn="b"/>
                      <a:r>
                        <a:rPr lang="ru-RU" sz="1200" u="none" strike="noStrike" dirty="0" smtClean="0">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373 476 278,00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329 292 785,00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383 027 573,00</a:t>
                      </a:r>
                      <a:endParaRPr lang="ru-RU" sz="1100">
                        <a:latin typeface="Calibri"/>
                        <a:ea typeface="Times New Roman"/>
                        <a:cs typeface="Times New Roman"/>
                      </a:endParaRPr>
                    </a:p>
                  </a:txBody>
                  <a:tcPr marL="68580" marR="68580" marT="0" marB="0" anchor="ctr"/>
                </a:tc>
              </a:tr>
              <a:tr h="341878">
                <a:tc>
                  <a:txBody>
                    <a:bodyPr/>
                    <a:lstStyle/>
                    <a:p>
                      <a:pPr algn="l" fontAlgn="b"/>
                      <a:r>
                        <a:rPr lang="ru-RU" sz="1200" u="none" strike="noStrike" dirty="0" smtClean="0">
                          <a:latin typeface="Times New Roman" pitchFamily="18" charset="0"/>
                          <a:cs typeface="Times New Roman" pitchFamily="18" charset="0"/>
                        </a:rPr>
                        <a:t>Иные бюджетные ассигнования</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1 675 200,00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1 326 130,00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1 326 130,00</a:t>
                      </a:r>
                      <a:endParaRPr lang="ru-RU" sz="1100">
                        <a:latin typeface="Calibri"/>
                        <a:ea typeface="Times New Roman"/>
                        <a:cs typeface="Times New Roman"/>
                      </a:endParaRPr>
                    </a:p>
                  </a:txBody>
                  <a:tcPr marL="68580" marR="68580" marT="0" marB="0" anchor="ctr"/>
                </a:tc>
              </a:tr>
              <a:tr h="414873">
                <a:tc>
                  <a:txBody>
                    <a:bodyPr/>
                    <a:lstStyle/>
                    <a:p>
                      <a:pPr algn="l" fontAlgn="b"/>
                      <a:r>
                        <a:rPr lang="ru-RU" sz="1200" b="0" i="0" u="none" strike="noStrike" dirty="0">
                          <a:latin typeface="Times New Roman" pitchFamily="18" charset="0"/>
                          <a:cs typeface="Times New Roman" pitchFamily="18" charset="0"/>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3 512 826,00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Arial"/>
                          <a:ea typeface="Times New Roman"/>
                          <a:cs typeface="Times New Roman"/>
                        </a:rPr>
                        <a:t>7 354 514,00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00132"/>
                <a:gridCol w="857256"/>
                <a:gridCol w="1071570"/>
                <a:gridCol w="857256"/>
                <a:gridCol w="1000132"/>
                <a:gridCol w="857255"/>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a:lnSpc>
                          <a:spcPct val="115000"/>
                        </a:lnSpc>
                        <a:spcAft>
                          <a:spcPts val="0"/>
                        </a:spcAft>
                      </a:pPr>
                      <a:r>
                        <a:rPr lang="ru-RU" sz="900" b="1" dirty="0">
                          <a:latin typeface="Arial"/>
                          <a:ea typeface="Times New Roman"/>
                          <a:cs typeface="Times New Roman"/>
                        </a:rPr>
                        <a:t>490 158 145,00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432 195 827,00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99,19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498 112 772,00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98,52</a:t>
                      </a:r>
                      <a:endParaRPr lang="ru-RU" sz="900">
                        <a:latin typeface="Calibri"/>
                        <a:ea typeface="Times New Roman"/>
                        <a:cs typeface="Times New Roman"/>
                      </a:endParaRPr>
                    </a:p>
                  </a:txBody>
                  <a:tcPr marL="68580" marR="68580" marT="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a:lnSpc>
                          <a:spcPct val="115000"/>
                        </a:lnSpc>
                        <a:spcAft>
                          <a:spcPts val="0"/>
                        </a:spcAft>
                      </a:pPr>
                      <a:r>
                        <a:rPr lang="ru-RU" sz="900" b="1" i="1">
                          <a:latin typeface="Arial"/>
                          <a:ea typeface="Times New Roman"/>
                          <a:cs typeface="Times New Roman"/>
                        </a:rPr>
                        <a:t>45 224 248,00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40 418 636,00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9,35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40 323 642,00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8,10</a:t>
                      </a:r>
                      <a:endParaRPr lang="ru-RU" sz="900">
                        <a:latin typeface="Calibri"/>
                        <a:ea typeface="Times New Roman"/>
                        <a:cs typeface="Times New Roman"/>
                      </a:endParaRPr>
                    </a:p>
                  </a:txBody>
                  <a:tcPr marL="68580" marR="68580" marT="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1 333 699,00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1 333 699,00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0,31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1 333 699,00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0,27</a:t>
                      </a:r>
                      <a:endParaRPr lang="ru-RU" sz="9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865 665,00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0,18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865 665,00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865 665,00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0,17</a:t>
                      </a:r>
                      <a:endParaRPr lang="ru-RU" sz="9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a:lnSpc>
                          <a:spcPct val="115000"/>
                        </a:lnSpc>
                        <a:spcAft>
                          <a:spcPts val="0"/>
                        </a:spcAft>
                      </a:pPr>
                      <a:r>
                        <a:rPr lang="ru-RU" sz="900">
                          <a:latin typeface="Arial"/>
                          <a:ea typeface="Times New Roman"/>
                          <a:cs typeface="Times New Roman"/>
                        </a:rPr>
                        <a:t>14 194 693,00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2,90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13 764 113,00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3,18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13 764 113,00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2,76</a:t>
                      </a:r>
                      <a:endParaRPr lang="ru-RU" sz="900">
                        <a:latin typeface="Calibri"/>
                        <a:ea typeface="Times New Roman"/>
                        <a:cs typeface="Times New Roman"/>
                      </a:endParaRPr>
                    </a:p>
                  </a:txBody>
                  <a:tcPr marL="68580" marR="68580" marT="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2 761,00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 </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 </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4 406 212,00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0,90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4 297 412,00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0,99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4 297 412,00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0,86</a:t>
                      </a:r>
                      <a:endParaRPr lang="ru-RU" sz="900" dirty="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450 000,00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23 971 218,00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4,89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19 707 747,00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4,56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19 612 753,00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3,94</a:t>
                      </a:r>
                      <a:endParaRPr lang="ru-RU" sz="9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001056" cy="4786346"/>
        </p:xfrm>
        <a:graphic>
          <a:graphicData uri="http://schemas.openxmlformats.org/drawingml/2006/table">
            <a:tbl>
              <a:tblPr firstRow="1" bandRow="1">
                <a:tableStyleId>{5C22544A-7EE6-4342-B048-85BDC9FD1C3A}</a:tableStyleId>
              </a:tblPr>
              <a:tblGrid>
                <a:gridCol w="2571768"/>
                <a:gridCol w="1013308"/>
                <a:gridCol w="869072"/>
                <a:gridCol w="945842"/>
                <a:gridCol w="878128"/>
                <a:gridCol w="949264"/>
                <a:gridCol w="773674"/>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402477">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a:lnSpc>
                          <a:spcPct val="115000"/>
                        </a:lnSpc>
                        <a:spcAft>
                          <a:spcPts val="0"/>
                        </a:spcAft>
                      </a:pPr>
                      <a:r>
                        <a:rPr lang="ru-RU" sz="900" b="1" i="1" dirty="0">
                          <a:latin typeface="Arial"/>
                          <a:ea typeface="Times New Roman"/>
                          <a:cs typeface="Times New Roman"/>
                        </a:rPr>
                        <a:t>982 000,00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0,20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dirty="0">
                          <a:latin typeface="Arial"/>
                          <a:ea typeface="Times New Roman"/>
                          <a:cs typeface="Times New Roman"/>
                        </a:rPr>
                        <a:t>0,20</a:t>
                      </a:r>
                      <a:endParaRPr lang="ru-RU" sz="900" dirty="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963 000,00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dirty="0">
                          <a:latin typeface="Arial"/>
                          <a:ea typeface="Times New Roman"/>
                          <a:cs typeface="Times New Roman"/>
                        </a:rPr>
                        <a:t>0,20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963 000,00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963 000,00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0,19</a:t>
                      </a:r>
                      <a:endParaRPr lang="ru-RU" sz="900">
                        <a:latin typeface="Calibri"/>
                        <a:ea typeface="Times New Roman"/>
                        <a:cs typeface="Times New Roman"/>
                      </a:endParaRPr>
                    </a:p>
                  </a:txBody>
                  <a:tcPr marL="68580" marR="68580" marT="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19 000,00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19 000,00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19 000,00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34672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a:lnSpc>
                          <a:spcPct val="115000"/>
                        </a:lnSpc>
                        <a:spcAft>
                          <a:spcPts val="0"/>
                        </a:spcAft>
                      </a:pPr>
                      <a:r>
                        <a:rPr lang="ru-RU" sz="900" b="1" i="1">
                          <a:latin typeface="Arial"/>
                          <a:ea typeface="Times New Roman"/>
                          <a:cs typeface="Times New Roman"/>
                        </a:rPr>
                        <a:t>8 742 484,00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1,78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dirty="0">
                          <a:latin typeface="Arial"/>
                          <a:ea typeface="Times New Roman"/>
                          <a:cs typeface="Times New Roman"/>
                        </a:rPr>
                        <a:t>8 951 300,00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dirty="0">
                          <a:latin typeface="Arial"/>
                          <a:ea typeface="Times New Roman"/>
                          <a:cs typeface="Times New Roman"/>
                        </a:rPr>
                        <a:t>2,07</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9 011 100,00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1,81</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431 284,00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378 100,00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dirty="0">
                          <a:latin typeface="Arial"/>
                          <a:ea typeface="Times New Roman"/>
                          <a:cs typeface="Times New Roman"/>
                        </a:rPr>
                        <a:t>0,09</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378 100,00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0,08</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8 136 200,00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1,66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8 398 200,00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dirty="0">
                          <a:latin typeface="Arial"/>
                          <a:ea typeface="Times New Roman"/>
                          <a:cs typeface="Times New Roman"/>
                        </a:rPr>
                        <a:t>1,94</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8 458 000,00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1,70</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175 000,00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0,04</a:t>
                      </a:r>
                      <a:endParaRPr lang="ru-RU" sz="900" dirty="0">
                        <a:latin typeface="Calibri"/>
                        <a:ea typeface="Times New Roman"/>
                        <a:cs typeface="Times New Roman"/>
                      </a:endParaRPr>
                    </a:p>
                  </a:txBody>
                  <a:tcPr marL="68580" marR="68580" marT="0" marB="0" anchor="ctr"/>
                </a:tc>
              </a:tr>
              <a:tr h="341938">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a:lnSpc>
                          <a:spcPct val="115000"/>
                        </a:lnSpc>
                        <a:spcAft>
                          <a:spcPts val="0"/>
                        </a:spcAft>
                      </a:pPr>
                      <a:r>
                        <a:rPr lang="ru-RU" sz="900" b="1" i="1" dirty="0">
                          <a:latin typeface="Arial"/>
                          <a:ea typeface="Times New Roman"/>
                          <a:cs typeface="Times New Roman"/>
                        </a:rPr>
                        <a:t>464 194,00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dirty="0">
                          <a:latin typeface="Arial"/>
                          <a:ea typeface="Times New Roman"/>
                          <a:cs typeface="Times New Roman"/>
                        </a:rPr>
                        <a:t>354 194,00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0,07</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464 194,00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a:lnSpc>
                          <a:spcPct val="115000"/>
                        </a:lnSpc>
                        <a:spcAft>
                          <a:spcPts val="0"/>
                        </a:spcAft>
                      </a:pPr>
                      <a:r>
                        <a:rPr lang="ru-RU" sz="900" b="1" i="1" dirty="0">
                          <a:latin typeface="Arial"/>
                          <a:ea typeface="Times New Roman"/>
                          <a:cs typeface="Times New Roman"/>
                        </a:rPr>
                        <a:t>351 807 550,00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71,77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314 261 130,00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72,71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367 995 918,00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73,88</a:t>
                      </a:r>
                      <a:endParaRPr lang="ru-RU" sz="9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16 553 814,00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3,38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14 406 266,00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3,33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14 406 266,00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2,89</a:t>
                      </a:r>
                      <a:endParaRPr lang="ru-RU" sz="9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7858180" cy="4485656"/>
        </p:xfrm>
        <a:graphic>
          <a:graphicData uri="http://schemas.openxmlformats.org/drawingml/2006/table">
            <a:tbl>
              <a:tblPr firstRow="1" bandRow="1">
                <a:tableStyleId>{5C22544A-7EE6-4342-B048-85BDC9FD1C3A}</a:tableStyleId>
              </a:tblPr>
              <a:tblGrid>
                <a:gridCol w="2119696"/>
                <a:gridCol w="1009933"/>
                <a:gridCol w="904254"/>
                <a:gridCol w="970861"/>
                <a:gridCol w="943326"/>
                <a:gridCol w="1013316"/>
                <a:gridCol w="896794"/>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320 307 599,00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65,35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290 356 750,00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67,18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344 091 538,00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69,08</a:t>
                      </a:r>
                      <a:endParaRPr lang="ru-RU" sz="9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10 275 077,00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2,10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6 559 694,00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1,52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6 559 694,00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1,32</a:t>
                      </a:r>
                      <a:endParaRPr lang="ru-RU" sz="9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109 000,00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109 000,00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109 000,00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0,02</a:t>
                      </a:r>
                      <a:endParaRPr lang="ru-RU" sz="9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4 562 060,00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0,93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2 829 420,00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0,65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2 829 420,00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0,57</a:t>
                      </a:r>
                      <a:endParaRPr lang="ru-RU" sz="900">
                        <a:latin typeface="Calibri"/>
                        <a:ea typeface="Times New Roman"/>
                        <a:cs typeface="Times New Roman"/>
                      </a:endParaRPr>
                    </a:p>
                  </a:txBody>
                  <a:tcPr marL="68580" marR="68580" marT="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a:lnSpc>
                          <a:spcPct val="115000"/>
                        </a:lnSpc>
                        <a:spcAft>
                          <a:spcPts val="0"/>
                        </a:spcAft>
                      </a:pPr>
                      <a:r>
                        <a:rPr lang="ru-RU" sz="900" b="1" i="1">
                          <a:latin typeface="Arial"/>
                          <a:ea typeface="Times New Roman"/>
                          <a:cs typeface="Times New Roman"/>
                        </a:rPr>
                        <a:t>46 325 809,00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9,45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8,72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7,56</a:t>
                      </a:r>
                      <a:endParaRPr lang="ru-RU" sz="9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46 325 809,00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9,45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8,72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7,56</a:t>
                      </a:r>
                      <a:endParaRPr lang="ru-RU" sz="900" dirty="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a:lnSpc>
                          <a:spcPct val="115000"/>
                        </a:lnSpc>
                        <a:spcAft>
                          <a:spcPts val="0"/>
                        </a:spcAft>
                      </a:pPr>
                      <a:r>
                        <a:rPr lang="ru-RU" sz="900" b="1" i="1" dirty="0">
                          <a:latin typeface="Arial"/>
                          <a:ea typeface="Times New Roman"/>
                          <a:cs typeface="Times New Roman"/>
                        </a:rPr>
                        <a:t>1 028 474,00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0,21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0,21</a:t>
                      </a:r>
                      <a:endParaRPr lang="ru-RU" sz="9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0,21</a:t>
                      </a:r>
                      <a:endParaRPr lang="ru-RU" sz="9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a:lnSpc>
                          <a:spcPct val="115000"/>
                        </a:lnSpc>
                        <a:spcAft>
                          <a:spcPts val="0"/>
                        </a:spcAft>
                      </a:pPr>
                      <a:r>
                        <a:rPr lang="ru-RU" sz="900" b="1" i="1">
                          <a:latin typeface="Arial"/>
                          <a:ea typeface="Times New Roman"/>
                          <a:cs typeface="Times New Roman"/>
                        </a:rPr>
                        <a:t>27 766 669,00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5,66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18 359 506,00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4,25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27 186 685,00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5,46</a:t>
                      </a:r>
                      <a:endParaRPr lang="ru-RU" sz="900">
                        <a:latin typeface="Calibri"/>
                        <a:ea typeface="Times New Roman"/>
                        <a:cs typeface="Times New Roman"/>
                      </a:endParaRPr>
                    </a:p>
                  </a:txBody>
                  <a:tcPr marL="68580" marR="68580" marT="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1 291 884,00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0,26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1 291 884,00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0,30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1 291 884,00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0,26</a:t>
                      </a:r>
                      <a:endParaRPr lang="ru-RU" sz="9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4 172 780,00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0,85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4 172 780,00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0,97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4 172 780,00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0,84</a:t>
                      </a:r>
                      <a:endParaRPr lang="ru-RU" sz="9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7786740" cy="4114816"/>
        </p:xfrm>
        <a:graphic>
          <a:graphicData uri="http://schemas.openxmlformats.org/drawingml/2006/table">
            <a:tbl>
              <a:tblPr firstRow="1" bandRow="1">
                <a:tableStyleId>{5C22544A-7EE6-4342-B048-85BDC9FD1C3A}</a:tableStyleId>
              </a:tblPr>
              <a:tblGrid>
                <a:gridCol w="2433354"/>
                <a:gridCol w="892231"/>
                <a:gridCol w="973343"/>
                <a:gridCol w="892231"/>
                <a:gridCol w="892231"/>
                <a:gridCol w="892231"/>
                <a:gridCol w="811119"/>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18 752 483,00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3,83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9 761 942,00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2,26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18 589 121,00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3,73</a:t>
                      </a:r>
                      <a:endParaRPr lang="ru-RU" sz="900">
                        <a:latin typeface="Calibri"/>
                        <a:ea typeface="Times New Roman"/>
                        <a:cs typeface="Times New Roman"/>
                      </a:endParaRPr>
                    </a:p>
                  </a:txBody>
                  <a:tcPr marL="68580" marR="68580" marT="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3 549 522,00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0,72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3 132 900,00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0,72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3 132 900,00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0,63</a:t>
                      </a:r>
                      <a:endParaRPr lang="ru-RU" sz="900">
                        <a:latin typeface="Calibri"/>
                        <a:ea typeface="Times New Roman"/>
                        <a:cs typeface="Times New Roman"/>
                      </a:endParaRPr>
                    </a:p>
                  </a:txBody>
                  <a:tcPr marL="68580" marR="68580" marT="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a:lnSpc>
                          <a:spcPct val="115000"/>
                        </a:lnSpc>
                        <a:spcAft>
                          <a:spcPts val="0"/>
                        </a:spcAft>
                      </a:pPr>
                      <a:r>
                        <a:rPr lang="ru-RU" sz="900" b="1" i="1">
                          <a:latin typeface="Arial"/>
                          <a:ea typeface="Times New Roman"/>
                          <a:cs typeface="Times New Roman"/>
                        </a:rPr>
                        <a:t>291 444,00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0,06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291 444,00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a:lnSpc>
                          <a:spcPct val="115000"/>
                        </a:lnSpc>
                        <a:spcAft>
                          <a:spcPts val="0"/>
                        </a:spcAft>
                      </a:pPr>
                      <a:r>
                        <a:rPr lang="ru-RU" sz="900" b="1" i="1">
                          <a:latin typeface="Arial"/>
                          <a:ea typeface="Times New Roman"/>
                          <a:cs typeface="Times New Roman"/>
                        </a:rPr>
                        <a:t>7 525 273,00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1,54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6 471 735,00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1,50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6 020 219,00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i="1">
                          <a:latin typeface="Arial"/>
                          <a:ea typeface="Times New Roman"/>
                          <a:cs typeface="Times New Roman"/>
                        </a:rPr>
                        <a:t>1,21</a:t>
                      </a:r>
                      <a:endParaRPr lang="ru-RU" sz="9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7 525 273,00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1,54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6 471 735,00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i="1">
                          <a:latin typeface="Arial"/>
                          <a:ea typeface="Times New Roman"/>
                          <a:cs typeface="Times New Roman"/>
                        </a:rPr>
                        <a:t>1,50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6 020 219,00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1,21</a:t>
                      </a:r>
                      <a:endParaRPr lang="ru-RU" sz="900" dirty="0">
                        <a:latin typeface="Calibri"/>
                        <a:ea typeface="Times New Roman"/>
                        <a:cs typeface="Times New Roman"/>
                      </a:endParaRPr>
                    </a:p>
                  </a:txBody>
                  <a:tcPr marL="68580" marR="68580" marT="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gn="ctr" fontAlgn="ctr"/>
                      <a:endParaRPr lang="ru-RU" sz="1000" b="0" i="0" u="none" strike="noStrike" dirty="0">
                        <a:latin typeface="Arial"/>
                      </a:endParaRPr>
                    </a:p>
                  </a:txBody>
                  <a:tcPr marL="7620" marR="7620" marT="7620" marB="0" anchor="ctr"/>
                </a:tc>
                <a:tc>
                  <a:txBody>
                    <a:bodyPr/>
                    <a:lstStyle/>
                    <a:p>
                      <a:pPr algn="ctr" fontAlgn="ctr"/>
                      <a:endParaRPr lang="ru-RU" sz="1000" b="0" i="1" u="none" strike="noStrike">
                        <a:latin typeface="Arial"/>
                      </a:endParaRP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3 512 826,00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i="1">
                          <a:latin typeface="Arial"/>
                          <a:ea typeface="Times New Roman"/>
                          <a:cs typeface="Times New Roman"/>
                        </a:rPr>
                        <a:t>0,81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7 354 514,00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1,48</a:t>
                      </a:r>
                      <a:endParaRPr lang="ru-RU" sz="9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2024 – 2026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23</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8" name="Рисунок 7"/>
          <p:cNvPicPr/>
          <p:nvPr/>
        </p:nvPicPr>
        <p:blipFill>
          <a:blip r:embed="rId3"/>
          <a:srcRect r="13752" b="19780"/>
          <a:stretch>
            <a:fillRect/>
          </a:stretch>
        </p:blipFill>
        <p:spPr bwMode="auto">
          <a:xfrm>
            <a:off x="500034" y="1428736"/>
            <a:ext cx="3286148" cy="2428892"/>
          </a:xfrm>
          <a:prstGeom prst="rect">
            <a:avLst/>
          </a:prstGeom>
          <a:noFill/>
        </p:spPr>
      </p:pic>
      <p:pic>
        <p:nvPicPr>
          <p:cNvPr id="9" name="Рисунок 8"/>
          <p:cNvPicPr/>
          <p:nvPr/>
        </p:nvPicPr>
        <p:blipFill>
          <a:blip r:embed="rId4"/>
          <a:srcRect r="11205" b="13774"/>
          <a:stretch>
            <a:fillRect/>
          </a:stretch>
        </p:blipFill>
        <p:spPr bwMode="auto">
          <a:xfrm>
            <a:off x="3857620" y="1428736"/>
            <a:ext cx="3985260" cy="2385060"/>
          </a:xfrm>
          <a:prstGeom prst="rect">
            <a:avLst/>
          </a:prstGeom>
          <a:noFill/>
        </p:spPr>
      </p:pic>
      <p:pic>
        <p:nvPicPr>
          <p:cNvPr id="10" name="Рисунок 9"/>
          <p:cNvPicPr/>
          <p:nvPr/>
        </p:nvPicPr>
        <p:blipFill>
          <a:blip r:embed="rId5"/>
          <a:srcRect r="11304" b="14266"/>
          <a:stretch>
            <a:fillRect/>
          </a:stretch>
        </p:blipFill>
        <p:spPr bwMode="auto">
          <a:xfrm>
            <a:off x="2071670" y="4143380"/>
            <a:ext cx="3939540" cy="2377974"/>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962549"/>
                <a:gridCol w="845655"/>
                <a:gridCol w="1011733"/>
                <a:gridCol w="796471"/>
                <a:gridCol w="935552"/>
                <a:gridCol w="839745"/>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46 325 809,00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10,31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9,60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8,29</a:t>
                      </a:r>
                      <a:endParaRPr lang="ru-RU" sz="900">
                        <a:latin typeface="Calibri"/>
                        <a:ea typeface="Times New Roman"/>
                        <a:cs typeface="Times New Roman"/>
                      </a:endParaRPr>
                    </a:p>
                  </a:txBody>
                  <a:tcPr marL="68580" marR="68580" marT="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27 046 396,00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6,02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17 849 838,00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4,55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26 677 017,00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5,87</a:t>
                      </a:r>
                      <a:endParaRPr lang="ru-RU" sz="900">
                        <a:latin typeface="Calibri"/>
                        <a:ea typeface="Times New Roman"/>
                        <a:cs typeface="Times New Roman"/>
                      </a:endParaRPr>
                    </a:p>
                  </a:txBody>
                  <a:tcPr marL="68580" marR="68580" marT="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349 378 721,00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77,73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313 401 579,00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79,82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367 136 367,00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80,72</a:t>
                      </a:r>
                      <a:endParaRPr lang="ru-RU" sz="900">
                        <a:latin typeface="Calibri"/>
                        <a:ea typeface="Times New Roman"/>
                        <a:cs typeface="Times New Roman"/>
                      </a:endParaRPr>
                    </a:p>
                  </a:txBody>
                  <a:tcPr marL="68580" marR="68580" marT="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165 000,00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165 000,00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165 000,00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460 000,00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0,08</a:t>
                      </a:r>
                      <a:endParaRPr lang="ru-RU" sz="9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001058" cy="4842709"/>
        </p:xfrm>
        <a:graphic>
          <a:graphicData uri="http://schemas.openxmlformats.org/drawingml/2006/table">
            <a:tbl>
              <a:tblPr firstRow="1" bandRow="1">
                <a:tableStyleId>{16D9F66E-5EB9-4882-86FB-DCBF35E3C3E4}</a:tableStyleId>
              </a:tblPr>
              <a:tblGrid>
                <a:gridCol w="2918396"/>
                <a:gridCol w="819784"/>
                <a:gridCol w="819784"/>
                <a:gridCol w="983741"/>
                <a:gridCol w="819784"/>
                <a:gridCol w="819784"/>
                <a:gridCol w="819785"/>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1546">
                <a:tc>
                  <a:txBody>
                    <a:bodyPr/>
                    <a:lstStyle/>
                    <a:p>
                      <a:pPr algn="l" fontAlgn="ctr"/>
                      <a:r>
                        <a:rPr lang="ru-RU" sz="1000" b="0" i="0" u="none" strike="noStrike">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3 130 203,00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1 281 119,00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0,33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1 281 119,00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0,28</a:t>
                      </a:r>
                      <a:endParaRPr lang="ru-RU" sz="1100">
                        <a:latin typeface="Calibri"/>
                        <a:ea typeface="Times New Roman"/>
                        <a:cs typeface="Times New Roman"/>
                      </a:endParaRPr>
                    </a:p>
                  </a:txBody>
                  <a:tcPr marL="68580" marR="68580" marT="0" marB="0" anchor="ctr"/>
                </a:tc>
              </a:tr>
              <a:tr h="553958">
                <a:tc>
                  <a:txBody>
                    <a:bodyPr/>
                    <a:lstStyle/>
                    <a:p>
                      <a:pPr algn="l" fontAlgn="ctr"/>
                      <a:r>
                        <a:rPr lang="ru-RU" sz="1000" b="0" i="0" u="none" strike="noStrike" dirty="0">
                          <a:latin typeface="Arial"/>
                        </a:rPr>
                        <a:t>Муниципальная программа "Развитие муниципальной службы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550478">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393 845,00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338 578,00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338 578,00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0,07</a:t>
                      </a:r>
                      <a:endParaRPr lang="ru-RU" sz="1100">
                        <a:latin typeface="Calibri"/>
                        <a:ea typeface="Times New Roman"/>
                        <a:cs typeface="Times New Roman"/>
                      </a:endParaRPr>
                    </a:p>
                  </a:txBody>
                  <a:tcPr marL="68580" marR="68580" marT="0" marB="0" anchor="ctr"/>
                </a:tc>
              </a:tr>
              <a:tr h="680402">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8 136 200,00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1,81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8 398 200,00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8 458 000,00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1,86</a:t>
                      </a:r>
                      <a:endParaRPr lang="ru-RU" sz="1100">
                        <a:latin typeface="Calibri"/>
                        <a:ea typeface="Times New Roman"/>
                        <a:cs typeface="Times New Roman"/>
                      </a:endParaRPr>
                    </a:p>
                  </a:txBody>
                  <a:tcPr marL="68580" marR="68580" marT="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414 343,00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367 100,00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367 100,00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r>
              <a:tr h="776224">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0,21</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142848" y="1600200"/>
          <a:ext cx="8001052" cy="4713310"/>
        </p:xfrm>
        <a:graphic>
          <a:graphicData uri="http://schemas.openxmlformats.org/drawingml/2006/table">
            <a:tbl>
              <a:tblPr firstRow="1" bandRow="1">
                <a:tableStyleId>{16D9F66E-5EB9-4882-86FB-DCBF35E3C3E4}</a:tableStyleId>
              </a:tblPr>
              <a:tblGrid>
                <a:gridCol w="2845151"/>
                <a:gridCol w="1012497"/>
                <a:gridCol w="714380"/>
                <a:gridCol w="1000132"/>
                <a:gridCol w="714380"/>
                <a:gridCol w="1000132"/>
                <a:gridCol w="714380"/>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a:lnSpc>
                          <a:spcPct val="115000"/>
                        </a:lnSpc>
                        <a:spcAft>
                          <a:spcPts val="0"/>
                        </a:spcAft>
                      </a:pPr>
                      <a:r>
                        <a:rPr lang="ru-RU" sz="900" dirty="0">
                          <a:latin typeface="Arial"/>
                          <a:ea typeface="Times New Roman"/>
                          <a:cs typeface="Times New Roman"/>
                        </a:rPr>
                        <a:t>11 358 140,00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10 195 802,00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9 744 286,00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2,14</a:t>
                      </a:r>
                      <a:endParaRPr lang="ru-RU" sz="1100">
                        <a:latin typeface="Calibri"/>
                        <a:ea typeface="Times New Roman"/>
                        <a:cs typeface="Times New Roman"/>
                      </a:endParaRPr>
                    </a:p>
                  </a:txBody>
                  <a:tcPr marL="68580" marR="68580" marT="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431 284,00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378 100,00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378 100,00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683534">
                <a:tc>
                  <a:txBody>
                    <a:bodyPr/>
                    <a:lstStyle/>
                    <a:p>
                      <a:pPr algn="l" fontAlgn="ctr"/>
                      <a:r>
                        <a:rPr lang="ru-RU" sz="1000" b="0" i="0" u="none" strike="noStrike">
                          <a:latin typeface="Arial"/>
                        </a:rPr>
                        <a:t>Муниципальная программа "Профилактика наркомании и медико-социальная реабилитация больных наркоманией в Льговском районе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a:lnSpc>
                          <a:spcPct val="115000"/>
                        </a:lnSpc>
                        <a:spcAft>
                          <a:spcPts val="0"/>
                        </a:spcAft>
                      </a:pPr>
                      <a:r>
                        <a:rPr lang="ru-RU" sz="900">
                          <a:latin typeface="Arial"/>
                          <a:ea typeface="Times New Roman"/>
                          <a:cs typeface="Times New Roman"/>
                        </a:rPr>
                        <a:t>1 063 284,00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1 063 284,00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1 063 284,00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0,23</a:t>
                      </a:r>
                      <a:endParaRPr lang="ru-RU" sz="1100">
                        <a:latin typeface="Calibri"/>
                        <a:ea typeface="Times New Roman"/>
                        <a:cs typeface="Times New Roman"/>
                      </a:endParaRPr>
                    </a:p>
                  </a:txBody>
                  <a:tcPr marL="68580" marR="68580" marT="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449 473 419,00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392 639 820,00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454 810 071,00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285720" y="2643182"/>
          <a:ext cx="8443915" cy="2198370"/>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2024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2025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культуры в Льговском районе Курской области "</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46 325 809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37 681 026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37 681 026</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"Искусство"</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23 469 274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15 824 441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15 824 441</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"Наследие"</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20 814 020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19 814 070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solidFill>
                            <a:srgbClr val="000000"/>
                          </a:solidFill>
                          <a:latin typeface="Times New Roman"/>
                          <a:ea typeface="Times New Roman"/>
                          <a:cs typeface="Times New Roman"/>
                        </a:rPr>
                        <a:t>19 814 070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6929454" y="2214554"/>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2024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2025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2026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a:lnSpc>
                          <a:spcPct val="115000"/>
                        </a:lnSpc>
                        <a:spcAft>
                          <a:spcPts val="0"/>
                        </a:spcAft>
                      </a:pPr>
                      <a:r>
                        <a:rPr lang="ru-RU" sz="1100" dirty="0">
                          <a:latin typeface="Times New Roman"/>
                          <a:ea typeface="Times New Roman"/>
                          <a:cs typeface="Times New Roman"/>
                        </a:rPr>
                        <a:t>27 046 396</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17 849 838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26 677 017</a:t>
                      </a:r>
                      <a:endParaRPr lang="ru-RU" sz="1100">
                        <a:latin typeface="Calibri"/>
                        <a:ea typeface="Times New Roman"/>
                        <a:cs typeface="Times New Roman"/>
                      </a:endParaRPr>
                    </a:p>
                  </a:txBody>
                  <a:tcPr marL="68580" marR="68580" marT="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a:lnSpc>
                          <a:spcPct val="115000"/>
                        </a:lnSpc>
                        <a:spcAft>
                          <a:spcPts val="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a:lnSpc>
                          <a:spcPct val="115000"/>
                        </a:lnSpc>
                        <a:spcAft>
                          <a:spcPts val="0"/>
                        </a:spcAft>
                      </a:pPr>
                      <a:r>
                        <a:rPr lang="ru-RU" sz="1100">
                          <a:latin typeface="Times New Roman"/>
                          <a:ea typeface="Times New Roman"/>
                          <a:cs typeface="Times New Roman"/>
                        </a:rPr>
                        <a:t>1 809 970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1 740 500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1 740 500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a:lnSpc>
                          <a:spcPct val="115000"/>
                        </a:lnSpc>
                        <a:spcAft>
                          <a:spcPts val="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a:lnSpc>
                          <a:spcPct val="115000"/>
                        </a:lnSpc>
                        <a:spcAft>
                          <a:spcPts val="0"/>
                        </a:spcAft>
                      </a:pPr>
                      <a:r>
                        <a:rPr lang="ru-RU" sz="1100">
                          <a:latin typeface="Times New Roman"/>
                          <a:ea typeface="Times New Roman"/>
                          <a:cs typeface="Times New Roman"/>
                        </a:rPr>
                        <a:t>19 726 762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latin typeface="Times New Roman"/>
                          <a:ea typeface="Times New Roman"/>
                          <a:cs typeface="Times New Roman"/>
                        </a:rPr>
                        <a:t>10 599 674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latin typeface="Times New Roman"/>
                          <a:ea typeface="Times New Roman"/>
                          <a:cs typeface="Times New Roman"/>
                        </a:rPr>
                        <a:t>19 426 853</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97878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t>Наименование программы (подпрограммы)</a:t>
                      </a:r>
                      <a:endParaRPr lang="ru-RU" sz="1400" b="1"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2024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t>03</a:t>
                      </a:r>
                      <a:endParaRPr lang="ru-RU" sz="1400" b="1" i="0" u="none" strike="noStrike" dirty="0">
                        <a:solidFill>
                          <a:srgbClr val="000000"/>
                        </a:solidFill>
                        <a:latin typeface="Times New Roman"/>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t>Муниципальная программа "Развитие образования в Льговском районе Курской области"</a:t>
                      </a:r>
                      <a:endParaRPr lang="ru-RU" sz="1400" b="0" i="0" u="none" strike="noStrike" dirty="0">
                        <a:latin typeface="Times New Roman"/>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0"/>
                        </a:spcAft>
                      </a:pPr>
                      <a:r>
                        <a:rPr lang="ru-RU" sz="1200" dirty="0">
                          <a:latin typeface="Times New Roman"/>
                          <a:ea typeface="Times New Roman"/>
                          <a:cs typeface="Times New Roman"/>
                        </a:rPr>
                        <a:t>349 378 721</a:t>
                      </a:r>
                      <a:endParaRPr lang="ru-RU" sz="1200" dirty="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0"/>
                        </a:spcAft>
                      </a:pPr>
                      <a:r>
                        <a:rPr lang="ru-RU" sz="1200">
                          <a:latin typeface="Times New Roman"/>
                          <a:ea typeface="Times New Roman"/>
                          <a:cs typeface="Times New Roman"/>
                        </a:rPr>
                        <a:t>313 401 579</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0"/>
                        </a:spcAft>
                      </a:pPr>
                      <a:r>
                        <a:rPr lang="ru-RU" sz="1200">
                          <a:latin typeface="Times New Roman"/>
                          <a:ea typeface="Times New Roman"/>
                          <a:cs typeface="Times New Roman"/>
                        </a:rPr>
                        <a:t>367 136 367</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t> </a:t>
                      </a:r>
                      <a:endParaRPr lang="ru-RU" sz="1400" b="1" i="1" u="none" strike="noStrike">
                        <a:solidFill>
                          <a:srgbClr val="000000"/>
                        </a:solidFill>
                        <a:latin typeface="Times New Roman"/>
                      </a:endParaRPr>
                    </a:p>
                  </a:txBody>
                  <a:tcPr marL="9525" marR="9525" marT="9525" marB="0" anchor="ctr"/>
                </a:tc>
                <a:tc>
                  <a:txBody>
                    <a:bodyPr/>
                    <a:lstStyle/>
                    <a:p>
                      <a:pPr algn="l" fontAlgn="b"/>
                      <a:r>
                        <a:rPr lang="ru-RU" sz="1400" u="none" strike="noStrike" dirty="0"/>
                        <a:t>из них:</a:t>
                      </a:r>
                      <a:endParaRPr lang="ru-RU" sz="1400" b="0" i="1" u="none" strike="noStrike" dirty="0">
                        <a:solidFill>
                          <a:srgbClr val="000000"/>
                        </a:solidFill>
                        <a:latin typeface="Times New Roman"/>
                      </a:endParaRPr>
                    </a:p>
                  </a:txBody>
                  <a:tcPr marL="9525" marR="9525" marT="9525" marB="0" anchor="ctr"/>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03 1</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"Управление муниципальной программой и обеспечение условий реализации"</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03 2</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"Развитие дошкольного и общего образования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200">
                          <a:latin typeface="Times New Roman"/>
                          <a:ea typeface="Times New Roman"/>
                          <a:cs typeface="Times New Roman"/>
                        </a:rPr>
                        <a:t>340 877 902</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305 009 584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358 744 372</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03 3</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"Развитие дополнительного образования и системы воспитания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200">
                          <a:latin typeface="Times New Roman"/>
                          <a:ea typeface="Times New Roman"/>
                          <a:cs typeface="Times New Roman"/>
                        </a:rPr>
                        <a:t>6 668 518</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6 559 694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dirty="0">
                          <a:latin typeface="Times New Roman"/>
                          <a:ea typeface="Times New Roman"/>
                          <a:cs typeface="Times New Roman"/>
                        </a:rPr>
                        <a:t>6 559 694</a:t>
                      </a:r>
                      <a:endParaRPr lang="ru-RU" sz="1200" dirty="0">
                        <a:latin typeface="Calibri"/>
                        <a:ea typeface="Times New Roman"/>
                        <a:cs typeface="Times New Roman"/>
                      </a:endParaRPr>
                    </a:p>
                  </a:txBody>
                  <a:tcPr marL="68580" marR="68580" marT="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7429520"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0"/>
                        </a:spcAft>
                      </a:pPr>
                      <a:r>
                        <a:rPr lang="ru-RU" sz="1400" dirty="0">
                          <a:latin typeface="Times New Roman"/>
                          <a:ea typeface="Times New Roman"/>
                          <a:cs typeface="Times New Roman"/>
                        </a:rPr>
                        <a:t>460 000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a:lnSpc>
                          <a:spcPct val="115000"/>
                        </a:lnSpc>
                        <a:spcAft>
                          <a:spcPts val="0"/>
                        </a:spcAft>
                      </a:pPr>
                      <a:r>
                        <a:rPr lang="ru-RU" sz="1400">
                          <a:latin typeface="Times New Roman"/>
                          <a:ea typeface="Times New Roman"/>
                          <a:cs typeface="Times New Roman"/>
                        </a:rPr>
                        <a:t>460 000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350 000</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334010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a:rPr>
                        <a:t>2024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tc>
              </a:tr>
              <a:tr h="370840">
                <a:tc>
                  <a:txBody>
                    <a:bodyPr/>
                    <a:lstStyle/>
                    <a:p>
                      <a:pPr algn="ctr" fontAlgn="ctr"/>
                      <a:r>
                        <a:rPr lang="ru-RU" sz="1400" u="none" strike="noStrike"/>
                        <a:t>08</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dirty="0">
                          <a:latin typeface="Times New Roman"/>
                          <a:ea typeface="Times New Roman"/>
                          <a:cs typeface="Times New Roman"/>
                        </a:rPr>
                        <a:t>3 130 203</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1 281 119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1 281 119</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t> </a:t>
                      </a:r>
                      <a:endParaRPr lang="ru-RU" sz="1400" b="1" i="1" u="none" strike="noStrike">
                        <a:solidFill>
                          <a:srgbClr val="000000"/>
                        </a:solidFill>
                        <a:latin typeface="Times New Roman"/>
                      </a:endParaRPr>
                    </a:p>
                  </a:txBody>
                  <a:tcPr marL="9525" marR="9525" marT="9525" marB="0" anchor="ctr"/>
                </a:tc>
                <a:tc>
                  <a:txBody>
                    <a:bodyPr/>
                    <a:lstStyle/>
                    <a:p>
                      <a:pPr algn="l" fontAlgn="b"/>
                      <a:r>
                        <a:rPr lang="ru-RU" sz="1400" u="none" strike="noStrike" dirty="0"/>
                        <a:t>из них:</a:t>
                      </a:r>
                      <a:endParaRPr lang="ru-RU" sz="1400" b="0" i="1" u="none" strike="noStrike" dirty="0">
                        <a:solidFill>
                          <a:srgbClr val="000000"/>
                        </a:solidFill>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08 2</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"Повышение эффективности реализации молодежной политики"</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69 000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69 000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69 000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08 3</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"Реализация муниципальной политики в сфере физической культуры и спорта"</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291 444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175 000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175 000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08 4</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"Оздоровление и отдых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2 769 759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1 037 119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1 037 119</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dirty="0">
                          <a:latin typeface="Times New Roman"/>
                          <a:ea typeface="Times New Roman"/>
                          <a:cs typeface="Times New Roman"/>
                        </a:rPr>
                        <a:t>8 136 200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8 398 200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8 458 000</a:t>
                      </a:r>
                      <a:endParaRPr lang="ru-RU" sz="1100">
                        <a:latin typeface="Calibri"/>
                        <a:ea typeface="Times New Roman"/>
                        <a:cs typeface="Times New Roman"/>
                      </a:endParaRPr>
                    </a:p>
                  </a:txBody>
                  <a:tcPr marL="68580" marR="68580" marT="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8 136 200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8 398 200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8 458 000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2024-2026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2024 </a:t>
            </a:r>
            <a:r>
              <a:rPr lang="ru-RU" sz="1600" b="1" dirty="0">
                <a:solidFill>
                  <a:schemeClr val="tx1"/>
                </a:solidFill>
              </a:rPr>
              <a:t>году составит</a:t>
            </a:r>
          </a:p>
          <a:p>
            <a:pPr algn="ctr">
              <a:defRPr/>
            </a:pPr>
            <a:r>
              <a:rPr lang="ru-RU" sz="1600" b="1" dirty="0" smtClean="0">
                <a:solidFill>
                  <a:schemeClr val="tx1"/>
                </a:solidFill>
              </a:rPr>
              <a:t>8 136 200,00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2025 </a:t>
            </a:r>
            <a:r>
              <a:rPr lang="ru-RU" sz="1600" b="1" dirty="0">
                <a:solidFill>
                  <a:schemeClr val="tx1"/>
                </a:solidFill>
              </a:rPr>
              <a:t>году – </a:t>
            </a:r>
            <a:r>
              <a:rPr lang="ru-RU" sz="1600" b="1" dirty="0" smtClean="0">
                <a:solidFill>
                  <a:schemeClr val="tx1"/>
                </a:solidFill>
              </a:rPr>
              <a:t>8 398 200,00 </a:t>
            </a:r>
            <a:r>
              <a:rPr lang="ru-RU" sz="1600" b="1" dirty="0" smtClean="0">
                <a:solidFill>
                  <a:schemeClr val="tx1"/>
                </a:solidFill>
              </a:rPr>
              <a:t>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2026 </a:t>
            </a:r>
            <a:r>
              <a:rPr lang="ru-RU" sz="1600" b="1" dirty="0">
                <a:solidFill>
                  <a:schemeClr val="tx1"/>
                </a:solidFill>
              </a:rPr>
              <a:t>году – </a:t>
            </a:r>
            <a:r>
              <a:rPr lang="ru-RU" sz="1600" b="1" dirty="0" smtClean="0">
                <a:solidFill>
                  <a:schemeClr val="tx1"/>
                </a:solidFill>
              </a:rPr>
              <a:t>8 458 000,00 </a:t>
            </a:r>
            <a:r>
              <a:rPr lang="ru-RU" sz="1600" b="1" dirty="0" smtClean="0">
                <a:solidFill>
                  <a:schemeClr val="tx1"/>
                </a:solidFill>
              </a:rPr>
              <a:t>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357290" y="507205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329375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2023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2024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2025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fontAlgn="ctr"/>
                      <a:r>
                        <a:rPr lang="ru-RU" sz="1400" b="0" i="0" u="none" strike="noStrike" dirty="0" smtClean="0">
                          <a:latin typeface="Times New Roman"/>
                        </a:rPr>
                        <a:t>1 256 270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170 000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170 000</a:t>
                      </a:r>
                      <a:endParaRPr lang="ru-RU" sz="1400" b="0" i="0" u="none" strike="noStrike" dirty="0">
                        <a:latin typeface="Times New Roman"/>
                      </a:endParaRPr>
                    </a:p>
                  </a:txBody>
                  <a:tcPr marL="7620" marR="7620" marT="762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b="1" i="0" u="none" strike="noStrike">
                          <a:solidFill>
                            <a:srgbClr val="000000"/>
                          </a:solidFill>
                          <a:latin typeface="Times New Roman"/>
                        </a:rPr>
                        <a:t>13 1</a:t>
                      </a:r>
                    </a:p>
                  </a:txBody>
                  <a:tcPr marL="7620" marR="7620" marT="7620" marB="0" anchor="ctr"/>
                </a:tc>
                <a:tc>
                  <a:txBody>
                    <a:bodyPr/>
                    <a:lstStyle/>
                    <a:p>
                      <a:pPr algn="l" fontAlgn="b"/>
                      <a:r>
                        <a:rPr lang="ru-RU" sz="1400" b="0" i="0" u="none" strike="noStrike">
                          <a:solidFill>
                            <a:srgbClr val="000000"/>
                          </a:solidFill>
                          <a:latin typeface="Times New Roman"/>
                        </a:rPr>
                        <a:t>Подпрограмма  "Обеспечение комплексной безопасности жизнедеятельности населения от чрезвычайных ситуаций природного и техногенного характера, стабильности техногенной обстановки"</a:t>
                      </a:r>
                    </a:p>
                  </a:txBody>
                  <a:tcPr marL="7620" marR="7620" marT="7620" marB="0" anchor="b"/>
                </a:tc>
                <a:tc>
                  <a:txBody>
                    <a:bodyPr/>
                    <a:lstStyle/>
                    <a:p>
                      <a:pPr algn="ctr" fontAlgn="ctr"/>
                      <a:r>
                        <a:rPr lang="ru-RU" sz="1400" b="0" i="0" u="none" strike="noStrike" dirty="0" smtClean="0">
                          <a:latin typeface="Times New Roman"/>
                        </a:rPr>
                        <a:t>10 000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10 000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10 000</a:t>
                      </a:r>
                      <a:endParaRPr lang="ru-RU" sz="1400" b="0" i="0" u="none" strike="noStrike" dirty="0">
                        <a:latin typeface="Times New Roman"/>
                      </a:endParaRPr>
                    </a:p>
                  </a:txBody>
                  <a:tcPr marL="7620" marR="7620" marT="762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fontAlgn="ctr"/>
                      <a:r>
                        <a:rPr lang="ru-RU" sz="1400" b="0" i="0" u="none" strike="noStrike" dirty="0" smtClean="0">
                          <a:latin typeface="Times New Roman"/>
                        </a:rPr>
                        <a:t>1 246 270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160 000</a:t>
                      </a:r>
                      <a:endParaRPr lang="ru-RU" sz="1400" b="0" i="0" u="none" strike="noStrike" dirty="0">
                        <a:latin typeface="Times New Roman"/>
                      </a:endParaRPr>
                    </a:p>
                  </a:txBody>
                  <a:tcPr marL="7620" marR="7620" marT="7620" marB="0" anchor="ctr"/>
                </a:tc>
                <a:tc>
                  <a:txBody>
                    <a:bodyPr/>
                    <a:lstStyle/>
                    <a:p>
                      <a:pPr algn="ctr" fontAlgn="ctr"/>
                      <a:r>
                        <a:rPr lang="ru-RU" sz="1400" b="0" i="0" u="none" strike="noStrike" dirty="0" smtClean="0">
                          <a:latin typeface="Times New Roman"/>
                        </a:rPr>
                        <a:t>160 000</a:t>
                      </a:r>
                      <a:endParaRPr lang="ru-RU" sz="1400" b="0" i="0" u="none" strike="noStrike" dirty="0">
                        <a:latin typeface="Times New Roman"/>
                      </a:endParaRPr>
                    </a:p>
                  </a:txBody>
                  <a:tcPr marL="7620" marR="7620" marT="762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5072074"/>
            <a:ext cx="2336797" cy="164307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14283" y="1928802"/>
          <a:ext cx="8715433" cy="2674376"/>
        </p:xfrm>
        <a:graphic>
          <a:graphicData uri="http://schemas.openxmlformats.org/drawingml/2006/table">
            <a:tbl>
              <a:tblPr firstRow="1" bandRow="1">
                <a:tableStyleId>{D03447BB-5D67-496B-8E87-E561075AD55C}</a:tableStyleId>
              </a:tblPr>
              <a:tblGrid>
                <a:gridCol w="1571635"/>
                <a:gridCol w="4067765"/>
                <a:gridCol w="1171823"/>
                <a:gridCol w="952106"/>
                <a:gridCol w="952104"/>
              </a:tblGrid>
              <a:tr h="475558">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u="none" strike="noStrike" dirty="0" smtClean="0"/>
                        <a:t>2024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dirty="0" smtClean="0"/>
                        <a:t>2025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dirty="0" smtClean="0"/>
                        <a:t>2026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r>
              <a:tr h="536827">
                <a:tc>
                  <a:txBody>
                    <a:bodyPr/>
                    <a:lstStyle/>
                    <a:p>
                      <a:pPr algn="ctr" fontAlgn="ctr"/>
                      <a:r>
                        <a:rPr lang="ru-RU" sz="1400" b="1" u="none" strike="noStrike" dirty="0">
                          <a:solidFill>
                            <a:schemeClr val="tx2">
                              <a:lumMod val="25000"/>
                            </a:schemeClr>
                          </a:solidFill>
                        </a:rPr>
                        <a:t>14</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"Повышение эффективности управления муниципальными финансами"</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0"/>
                        </a:spcAft>
                      </a:pPr>
                      <a:r>
                        <a:rPr lang="ru-RU" sz="1400" dirty="0">
                          <a:latin typeface="Times New Roman"/>
                          <a:ea typeface="Times New Roman"/>
                          <a:cs typeface="Times New Roman"/>
                        </a:rPr>
                        <a:t>11 358 140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10 195 802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9 744 286</a:t>
                      </a:r>
                      <a:endParaRPr lang="ru-RU" sz="1100">
                        <a:latin typeface="Calibri"/>
                        <a:ea typeface="Times New Roman"/>
                        <a:cs typeface="Times New Roman"/>
                      </a:endParaRPr>
                    </a:p>
                  </a:txBody>
                  <a:tcPr marL="68580" marR="68580" marT="0" marB="0" anchor="ctr"/>
                </a:tc>
              </a:tr>
              <a:tr h="404259">
                <a:tc>
                  <a:txBody>
                    <a:bodyPr/>
                    <a:lstStyle/>
                    <a:p>
                      <a:pPr algn="ctr" fontAlgn="ctr"/>
                      <a:r>
                        <a:rPr lang="ru-RU" sz="1400" b="1" u="none" strike="noStrike">
                          <a:solidFill>
                            <a:schemeClr val="tx2">
                              <a:lumMod val="25000"/>
                            </a:schemeClr>
                          </a:solidFill>
                        </a:rPr>
                        <a:t> </a:t>
                      </a:r>
                      <a:endParaRPr lang="ru-RU" sz="1400" b="1" i="1"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из них:</a:t>
                      </a:r>
                      <a:endParaRPr lang="ru-RU" sz="1400" b="1" i="1"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608127">
                <a:tc>
                  <a:txBody>
                    <a:bodyPr/>
                    <a:lstStyle/>
                    <a:p>
                      <a:pPr algn="ctr" fontAlgn="ctr"/>
                      <a:r>
                        <a:rPr lang="ru-RU" sz="1400" b="1" u="none" strike="noStrike">
                          <a:solidFill>
                            <a:schemeClr val="tx2">
                              <a:lumMod val="25000"/>
                            </a:schemeClr>
                          </a:solidFill>
                        </a:rPr>
                        <a:t>14 2</a:t>
                      </a:r>
                      <a:endParaRPr lang="ru-RU" sz="1400" b="1" i="0"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Подпрограмма  "Эффективная система межбюджетных отношений"</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7 525 273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6 471 735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6 020 219</a:t>
                      </a:r>
                      <a:endParaRPr lang="ru-RU" sz="1100">
                        <a:latin typeface="Calibri"/>
                        <a:ea typeface="Times New Roman"/>
                        <a:cs typeface="Times New Roman"/>
                      </a:endParaRPr>
                    </a:p>
                  </a:txBody>
                  <a:tcPr marL="68580" marR="68580" marT="0" marB="0" anchor="ctr"/>
                </a:tc>
              </a:tr>
              <a:tr h="475558">
                <a:tc>
                  <a:txBody>
                    <a:bodyPr/>
                    <a:lstStyle/>
                    <a:p>
                      <a:pPr algn="ctr" fontAlgn="ctr"/>
                      <a:r>
                        <a:rPr lang="ru-RU" sz="1400" b="1" u="none" strike="noStrike">
                          <a:solidFill>
                            <a:schemeClr val="tx2">
                              <a:lumMod val="25000"/>
                            </a:schemeClr>
                          </a:solidFill>
                        </a:rPr>
                        <a:t>14 3</a:t>
                      </a:r>
                      <a:endParaRPr lang="ru-RU" sz="1400" b="1" i="0"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Подпрограмма "Управление муниципальной программой и обеспечение условий реализации"</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3 832 867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3 724 067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3 724 067</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357298"/>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857224" y="4643446"/>
            <a:ext cx="2016224"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6072198" y="4714884"/>
            <a:ext cx="1640437" cy="1285884"/>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a:ln>
            <a:solidFill>
              <a:srgbClr val="3333CC"/>
            </a:solidFill>
          </a:ln>
          <a:effectLst>
            <a:glow rad="228600">
              <a:schemeClr val="accent1">
                <a:satMod val="175000"/>
                <a:alpha val="40000"/>
              </a:schemeClr>
            </a:glow>
          </a:effectLst>
        </p:spPr>
        <p:txBody>
          <a:bodyPr anchor="ctr">
            <a:normAutofit/>
          </a:bodyPr>
          <a:lstStyle/>
          <a:p>
            <a:pPr algn="ctr"/>
            <a:r>
              <a:rPr lang="ru-RU" sz="1600" dirty="0" smtClean="0">
                <a:solidFill>
                  <a:srgbClr val="660066"/>
                </a:solidFill>
                <a:latin typeface="Arial" pitchFamily="34" charset="0"/>
                <a:cs typeface="Arial" pitchFamily="34" charset="0"/>
              </a:rPr>
              <a:t>Проекты</a:t>
            </a:r>
            <a:br>
              <a:rPr lang="ru-RU" sz="1600" dirty="0" smtClean="0">
                <a:solidFill>
                  <a:srgbClr val="660066"/>
                </a:solidFill>
                <a:latin typeface="Arial" pitchFamily="34" charset="0"/>
                <a:cs typeface="Arial" pitchFamily="34" charset="0"/>
              </a:rPr>
            </a:br>
            <a:r>
              <a:rPr lang="ru-RU" sz="1600" dirty="0" smtClean="0">
                <a:solidFill>
                  <a:srgbClr val="660066"/>
                </a:solidFill>
                <a:latin typeface="Arial" pitchFamily="34" charset="0"/>
                <a:cs typeface="Arial" pitchFamily="34" charset="0"/>
              </a:rPr>
              <a:t>«Народный бюджет» в муниципальном </a:t>
            </a:r>
            <a:r>
              <a:rPr lang="ru-RU" sz="1600" dirty="0" smtClean="0">
                <a:solidFill>
                  <a:srgbClr val="660066"/>
                </a:solidFill>
                <a:latin typeface="Arial" pitchFamily="34" charset="0"/>
                <a:cs typeface="Arial" pitchFamily="34" charset="0"/>
              </a:rPr>
              <a:t>районе</a:t>
            </a:r>
            <a:br>
              <a:rPr lang="ru-RU" sz="1600" dirty="0" smtClean="0">
                <a:solidFill>
                  <a:srgbClr val="660066"/>
                </a:solidFill>
                <a:latin typeface="Arial" pitchFamily="34" charset="0"/>
                <a:cs typeface="Arial" pitchFamily="34" charset="0"/>
              </a:rPr>
            </a:br>
            <a:r>
              <a:rPr lang="ru-RU" sz="1600" dirty="0" smtClean="0">
                <a:solidFill>
                  <a:srgbClr val="660066"/>
                </a:solidFill>
                <a:latin typeface="Arial" pitchFamily="34" charset="0"/>
                <a:cs typeface="Arial" pitchFamily="34" charset="0"/>
              </a:rPr>
              <a:t>«</a:t>
            </a:r>
            <a:r>
              <a:rPr lang="ru-RU" sz="1600" dirty="0" err="1" smtClean="0">
                <a:solidFill>
                  <a:srgbClr val="660066"/>
                </a:solidFill>
                <a:latin typeface="Arial" pitchFamily="34" charset="0"/>
                <a:cs typeface="Arial" pitchFamily="34" charset="0"/>
              </a:rPr>
              <a:t>льговский</a:t>
            </a:r>
            <a:r>
              <a:rPr lang="ru-RU" sz="1600" dirty="0" smtClean="0">
                <a:solidFill>
                  <a:srgbClr val="660066"/>
                </a:solidFill>
                <a:latin typeface="Arial" pitchFamily="34" charset="0"/>
                <a:cs typeface="Arial" pitchFamily="34" charset="0"/>
              </a:rPr>
              <a:t> район</a:t>
            </a:r>
            <a:r>
              <a:rPr lang="ru-RU" sz="1600" dirty="0" smtClean="0">
                <a:solidFill>
                  <a:srgbClr val="660066"/>
                </a:solidFill>
                <a:latin typeface="Arial" pitchFamily="34" charset="0"/>
                <a:cs typeface="Arial" pitchFamily="34" charset="0"/>
              </a:rPr>
              <a:t>» </a:t>
            </a:r>
            <a:r>
              <a:rPr lang="ru-RU" sz="1600" dirty="0" smtClean="0">
                <a:solidFill>
                  <a:srgbClr val="660066"/>
                </a:solidFill>
                <a:latin typeface="Arial" pitchFamily="34" charset="0"/>
                <a:cs typeface="Arial" pitchFamily="34" charset="0"/>
              </a:rPr>
              <a:t>на 2024 </a:t>
            </a:r>
            <a:r>
              <a:rPr lang="ru-RU" sz="1600" dirty="0" smtClean="0">
                <a:solidFill>
                  <a:srgbClr val="660066"/>
                </a:solidFill>
                <a:latin typeface="Arial" pitchFamily="34" charset="0"/>
                <a:cs typeface="Arial" pitchFamily="34" charset="0"/>
              </a:rPr>
              <a:t>год</a:t>
            </a:r>
            <a:endParaRPr lang="ru-RU" sz="1600" dirty="0">
              <a:solidFill>
                <a:schemeClr val="accent2">
                  <a:lumMod val="60000"/>
                  <a:lumOff val="40000"/>
                </a:schemeClr>
              </a:solidFill>
            </a:endParaRPr>
          </a:p>
        </p:txBody>
      </p:sp>
      <p:sp>
        <p:nvSpPr>
          <p:cNvPr id="5" name="Прямоугольник 4"/>
          <p:cNvSpPr/>
          <p:nvPr/>
        </p:nvSpPr>
        <p:spPr>
          <a:xfrm>
            <a:off x="7143768" y="1357298"/>
            <a:ext cx="1362225" cy="292388"/>
          </a:xfrm>
          <a:prstGeom prst="rect">
            <a:avLst/>
          </a:prstGeom>
        </p:spPr>
        <p:txBody>
          <a:bodyPr wrap="square">
            <a:spAutoFit/>
          </a:bodyPr>
          <a:lstStyle/>
          <a:p>
            <a:r>
              <a:rPr lang="ru-RU" sz="1300" dirty="0" smtClean="0"/>
              <a:t>рублей</a:t>
            </a:r>
            <a:endParaRPr lang="ru-RU" sz="1300" dirty="0"/>
          </a:p>
        </p:txBody>
      </p:sp>
      <p:graphicFrame>
        <p:nvGraphicFramePr>
          <p:cNvPr id="9" name="Содержимое 8"/>
          <p:cNvGraphicFramePr>
            <a:graphicFrameLocks noGrp="1"/>
          </p:cNvGraphicFramePr>
          <p:nvPr>
            <p:ph idx="1"/>
          </p:nvPr>
        </p:nvGraphicFramePr>
        <p:xfrm>
          <a:off x="457200" y="1609725"/>
          <a:ext cx="7686700" cy="1570728"/>
        </p:xfrm>
        <a:graphic>
          <a:graphicData uri="http://schemas.openxmlformats.org/drawingml/2006/table">
            <a:tbl>
              <a:tblPr firstRow="1" bandRow="1">
                <a:tableStyleId>{5C22544A-7EE6-4342-B048-85BDC9FD1C3A}</a:tableStyleId>
              </a:tblPr>
              <a:tblGrid>
                <a:gridCol w="3686577"/>
                <a:gridCol w="1061986"/>
                <a:gridCol w="986130"/>
                <a:gridCol w="1023313"/>
                <a:gridCol w="928694"/>
              </a:tblGrid>
              <a:tr h="604829">
                <a:tc>
                  <a:txBody>
                    <a:bodyPr/>
                    <a:lstStyle/>
                    <a:p>
                      <a:pPr algn="ctr">
                        <a:lnSpc>
                          <a:spcPct val="115000"/>
                        </a:lnSpc>
                        <a:spcAft>
                          <a:spcPts val="0"/>
                        </a:spcAft>
                      </a:pPr>
                      <a:r>
                        <a:rPr lang="ru-RU" sz="1100" dirty="0"/>
                        <a:t>Наименование</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Итого на 2024 год</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областной бюджет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местный бюджет</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средства  населения  </a:t>
                      </a:r>
                      <a:endParaRPr lang="ru-RU" sz="1100" dirty="0">
                        <a:latin typeface="Calibri"/>
                        <a:ea typeface="Times New Roman"/>
                        <a:cs typeface="Times New Roman"/>
                      </a:endParaRPr>
                    </a:p>
                  </a:txBody>
                  <a:tcPr marL="68580" marR="68580" marT="0" marB="0" anchor="ctr"/>
                </a:tc>
              </a:tr>
              <a:tr h="370840">
                <a:tc>
                  <a:txBody>
                    <a:bodyPr/>
                    <a:lstStyle/>
                    <a:p>
                      <a:pPr algn="l">
                        <a:lnSpc>
                          <a:spcPct val="115000"/>
                        </a:lnSpc>
                        <a:spcAft>
                          <a:spcPts val="0"/>
                        </a:spcAft>
                      </a:pPr>
                      <a:r>
                        <a:rPr lang="ru-RU" sz="1400" dirty="0">
                          <a:latin typeface="Times New Roman"/>
                          <a:ea typeface="Times New Roman"/>
                          <a:cs typeface="Times New Roman"/>
                        </a:rPr>
                        <a:t>Капитальный ремонт по замене окон в здании МКУК "</a:t>
                      </a:r>
                      <a:r>
                        <a:rPr lang="ru-RU" sz="1400" dirty="0" err="1">
                          <a:latin typeface="Times New Roman"/>
                          <a:ea typeface="Times New Roman"/>
                          <a:cs typeface="Times New Roman"/>
                        </a:rPr>
                        <a:t>Льговская</a:t>
                      </a:r>
                      <a:r>
                        <a:rPr lang="ru-RU" sz="1400" dirty="0">
                          <a:latin typeface="Times New Roman"/>
                          <a:ea typeface="Times New Roman"/>
                          <a:cs typeface="Times New Roman"/>
                        </a:rPr>
                        <a:t> МБ", расположенном по адресу: Курская область, г. Льгов, ул. Комсомольская, 28/48 (1 этап)</a:t>
                      </a:r>
                      <a:endParaRPr lang="ru-RU" sz="11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400">
                          <a:latin typeface="Times New Roman"/>
                          <a:ea typeface="Times New Roman"/>
                          <a:cs typeface="Times New Roman"/>
                        </a:rPr>
                        <a:t>999 950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599 970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379 981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19 999</a:t>
                      </a:r>
                      <a:endParaRPr lang="ru-RU" sz="1100" dirty="0">
                        <a:latin typeface="Calibri"/>
                        <a:ea typeface="Times New Roman"/>
                        <a:cs typeface="Times New Roman"/>
                      </a:endParaRPr>
                    </a:p>
                  </a:txBody>
                  <a:tcPr marL="68580" marR="68580" marT="0" marB="0" anchor="ctr"/>
                </a:tc>
              </a:tr>
            </a:tbl>
          </a:graphicData>
        </a:graphic>
      </p:graphicFrame>
      <p:pic>
        <p:nvPicPr>
          <p:cNvPr id="10" name="Рисунок 9"/>
          <p:cNvPicPr/>
          <p:nvPr/>
        </p:nvPicPr>
        <p:blipFill>
          <a:blip r:embed="rId2"/>
          <a:srcRect l="8854" t="20696" r="31881" b="18864"/>
          <a:stretch>
            <a:fillRect/>
          </a:stretch>
        </p:blipFill>
        <p:spPr bwMode="auto">
          <a:xfrm>
            <a:off x="1428728" y="3357562"/>
            <a:ext cx="5483225" cy="314325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8" y="1285860"/>
            <a:ext cx="3279499" cy="4029102"/>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86578" y="4857760"/>
            <a:ext cx="2185680" cy="1873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3929058" y="1357298"/>
            <a:ext cx="4071966" cy="3416320"/>
          </a:xfrm>
          <a:prstGeom prst="rect">
            <a:avLst/>
          </a:prstGeom>
          <a:solidFill>
            <a:schemeClr val="bg1"/>
          </a:solidFill>
        </p:spPr>
        <p:txBody>
          <a:bodyPr wrap="square">
            <a:spAutoFit/>
          </a:bodyPr>
          <a:lstStyle/>
          <a:p>
            <a:pPr algn="just"/>
            <a:r>
              <a:rPr lang="ru-RU" sz="1200" dirty="0" smtClean="0">
                <a:solidFill>
                  <a:srgbClr val="00B050"/>
                </a:solidFill>
                <a:latin typeface="Arial" pitchFamily="34" charset="0"/>
              </a:rPr>
              <a:t>МУНИЦИПАЛЬНЫЙ </a:t>
            </a:r>
            <a:r>
              <a:rPr lang="ru-RU" sz="1200" u="sng" dirty="0" smtClean="0">
                <a:solidFill>
                  <a:srgbClr val="00B050"/>
                </a:solidFill>
                <a:latin typeface="Arial" pitchFamily="34" charset="0"/>
              </a:rPr>
              <a:t> ДОЛГ</a:t>
            </a:r>
            <a:r>
              <a:rPr lang="ru-RU" sz="1200" dirty="0" smtClean="0">
                <a:solidFill>
                  <a:srgbClr val="00B050"/>
                </a:solidFill>
                <a:latin typeface="Arial" pitchFamily="34"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r>
              <a:rPr lang="ru-RU" sz="1200" dirty="0" smtClean="0">
                <a:solidFill>
                  <a:srgbClr val="00B050"/>
                </a:solidFill>
                <a:latin typeface="Arial" pitchFamily="34" charset="0"/>
              </a:rPr>
              <a:t>.</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a:t>
            </a:r>
            <a:r>
              <a:rPr lang="ru-RU" sz="1200" dirty="0" smtClean="0">
                <a:ln>
                  <a:solidFill>
                    <a:srgbClr val="0F511F"/>
                  </a:solidFill>
                </a:ln>
                <a:solidFill>
                  <a:srgbClr val="00B050"/>
                </a:solidFill>
                <a:latin typeface="Times New Roman" pitchFamily="18" charset="0"/>
                <a:cs typeface="Times New Roman" pitchFamily="18" charset="0"/>
              </a:rPr>
              <a:t>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2023 год до </a:t>
            </a:r>
            <a:r>
              <a:rPr lang="ru-RU" sz="1200" dirty="0" smtClean="0">
                <a:ln>
                  <a:solidFill>
                    <a:srgbClr val="0F511F"/>
                  </a:solidFill>
                </a:ln>
                <a:solidFill>
                  <a:srgbClr val="00B050"/>
                </a:solidFill>
                <a:latin typeface="Times New Roman" pitchFamily="18" charset="0"/>
                <a:cs typeface="Times New Roman" pitchFamily="18" charset="0"/>
              </a:rPr>
              <a:t>9 765 000,00 </a:t>
            </a:r>
            <a:r>
              <a:rPr lang="ru-RU" sz="1200" dirty="0" smtClean="0">
                <a:ln>
                  <a:solidFill>
                    <a:srgbClr val="0F511F"/>
                  </a:solidFill>
                </a:ln>
                <a:solidFill>
                  <a:srgbClr val="00B050"/>
                </a:solidFill>
                <a:latin typeface="Times New Roman" pitchFamily="18" charset="0"/>
                <a:cs typeface="Times New Roman" pitchFamily="18" charset="0"/>
              </a:rPr>
              <a:t>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2024 год до </a:t>
            </a:r>
            <a:r>
              <a:rPr lang="ru-RU" sz="1200" dirty="0" smtClean="0">
                <a:ln>
                  <a:solidFill>
                    <a:srgbClr val="0F511F"/>
                  </a:solidFill>
                </a:ln>
                <a:solidFill>
                  <a:srgbClr val="00B050"/>
                </a:solidFill>
                <a:latin typeface="Times New Roman" pitchFamily="18" charset="0"/>
                <a:cs typeface="Times New Roman" pitchFamily="18" charset="0"/>
              </a:rPr>
              <a:t>9 804 </a:t>
            </a:r>
            <a:r>
              <a:rPr lang="ru-RU" sz="1200" dirty="0" smtClean="0">
                <a:ln>
                  <a:solidFill>
                    <a:srgbClr val="0F511F"/>
                  </a:solidFill>
                </a:ln>
                <a:solidFill>
                  <a:srgbClr val="00B050"/>
                </a:solidFill>
                <a:latin typeface="Times New Roman" pitchFamily="18" charset="0"/>
                <a:cs typeface="Times New Roman" pitchFamily="18" charset="0"/>
              </a:rPr>
              <a:t>000,00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2025 год до </a:t>
            </a:r>
            <a:r>
              <a:rPr lang="ru-RU" sz="1200" dirty="0" smtClean="0">
                <a:ln>
                  <a:solidFill>
                    <a:srgbClr val="0F511F"/>
                  </a:solidFill>
                </a:ln>
                <a:solidFill>
                  <a:srgbClr val="00B050"/>
                </a:solidFill>
                <a:latin typeface="Times New Roman" pitchFamily="18" charset="0"/>
                <a:cs typeface="Times New Roman" pitchFamily="18" charset="0"/>
              </a:rPr>
              <a:t>9 480 </a:t>
            </a:r>
            <a:r>
              <a:rPr lang="ru-RU" sz="1200" dirty="0" smtClean="0">
                <a:ln>
                  <a:solidFill>
                    <a:srgbClr val="0F511F"/>
                  </a:solidFill>
                </a:ln>
                <a:solidFill>
                  <a:srgbClr val="00B050"/>
                </a:solidFill>
                <a:latin typeface="Times New Roman" pitchFamily="18" charset="0"/>
                <a:cs typeface="Times New Roman" pitchFamily="18" charset="0"/>
              </a:rPr>
              <a:t>000,00 рублей. </a:t>
            </a:r>
            <a:endParaRPr lang="ru-RU" sz="1200" dirty="0" smtClean="0">
              <a:ln>
                <a:solidFill>
                  <a:srgbClr val="0F511F"/>
                </a:solidFill>
              </a:ln>
              <a:solidFill>
                <a:srgbClr val="00B050"/>
              </a:solidFill>
              <a:latin typeface="Times New Roman" pitchFamily="18" charset="0"/>
              <a:cs typeface="Times New Roman" pitchFamily="18" charset="0"/>
            </a:endParaRP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a:t>
            </a:r>
            <a:r>
              <a:rPr lang="ru-RU" sz="1200" dirty="0" smtClean="0">
                <a:ln>
                  <a:solidFill>
                    <a:srgbClr val="0F511F"/>
                  </a:solidFill>
                </a:ln>
                <a:solidFill>
                  <a:srgbClr val="00B050"/>
                </a:solidFill>
                <a:latin typeface="Times New Roman" pitchFamily="18" charset="0"/>
                <a:cs typeface="Times New Roman" pitchFamily="18" charset="0"/>
              </a:rPr>
              <a:t>01.01.2025 </a:t>
            </a:r>
            <a:r>
              <a:rPr lang="ru-RU" sz="1200" dirty="0" smtClean="0">
                <a:ln>
                  <a:solidFill>
                    <a:srgbClr val="0F511F"/>
                  </a:solidFill>
                </a:ln>
                <a:solidFill>
                  <a:srgbClr val="00B050"/>
                </a:solidFill>
                <a:latin typeface="Times New Roman" pitchFamily="18" charset="0"/>
                <a:cs typeface="Times New Roman" pitchFamily="18" charset="0"/>
              </a:rPr>
              <a:t>года запланирован в сумме  </a:t>
            </a:r>
            <a:r>
              <a:rPr lang="ru-RU" sz="1200" dirty="0" smtClean="0">
                <a:ln>
                  <a:solidFill>
                    <a:srgbClr val="0F511F"/>
                  </a:solidFill>
                </a:ln>
                <a:solidFill>
                  <a:srgbClr val="00B050"/>
                </a:solidFill>
                <a:latin typeface="Times New Roman" pitchFamily="18" charset="0"/>
                <a:cs typeface="Times New Roman" pitchFamily="18" charset="0"/>
              </a:rPr>
              <a:t>890 000,00 </a:t>
            </a:r>
            <a:r>
              <a:rPr lang="ru-RU" sz="1200" dirty="0" smtClean="0">
                <a:ln>
                  <a:solidFill>
                    <a:srgbClr val="0F511F"/>
                  </a:solidFill>
                </a:ln>
                <a:solidFill>
                  <a:srgbClr val="00B050"/>
                </a:solidFill>
                <a:latin typeface="Times New Roman" pitchFamily="18" charset="0"/>
                <a:cs typeface="Times New Roman" pitchFamily="18" charset="0"/>
              </a:rPr>
              <a:t>рублей, на </a:t>
            </a:r>
            <a:r>
              <a:rPr lang="ru-RU" sz="1200" dirty="0" smtClean="0">
                <a:ln>
                  <a:solidFill>
                    <a:srgbClr val="0F511F"/>
                  </a:solidFill>
                </a:ln>
                <a:solidFill>
                  <a:srgbClr val="00B050"/>
                </a:solidFill>
                <a:latin typeface="Times New Roman" pitchFamily="18" charset="0"/>
                <a:cs typeface="Times New Roman" pitchFamily="18" charset="0"/>
              </a:rPr>
              <a:t>01.01.2026 </a:t>
            </a:r>
            <a:r>
              <a:rPr lang="ru-RU" sz="1200" dirty="0" smtClean="0">
                <a:ln>
                  <a:solidFill>
                    <a:srgbClr val="0F511F"/>
                  </a:solidFill>
                </a:ln>
                <a:solidFill>
                  <a:srgbClr val="00B050"/>
                </a:solidFill>
                <a:latin typeface="Times New Roman" pitchFamily="18" charset="0"/>
                <a:cs typeface="Times New Roman" pitchFamily="18" charset="0"/>
              </a:rPr>
              <a:t>года – в сумме </a:t>
            </a:r>
            <a:r>
              <a:rPr lang="ru-RU" sz="1200" dirty="0" smtClean="0">
                <a:ln>
                  <a:solidFill>
                    <a:srgbClr val="0F511F"/>
                  </a:solidFill>
                </a:ln>
                <a:solidFill>
                  <a:srgbClr val="00B050"/>
                </a:solidFill>
                <a:latin typeface="Times New Roman" pitchFamily="18" charset="0"/>
                <a:cs typeface="Times New Roman" pitchFamily="18" charset="0"/>
              </a:rPr>
              <a:t>890 000,00 </a:t>
            </a:r>
            <a:r>
              <a:rPr lang="ru-RU" sz="1200" dirty="0" smtClean="0">
                <a:ln>
                  <a:solidFill>
                    <a:srgbClr val="0F511F"/>
                  </a:solidFill>
                </a:ln>
                <a:solidFill>
                  <a:srgbClr val="00B050"/>
                </a:solidFill>
                <a:latin typeface="Times New Roman" pitchFamily="18" charset="0"/>
                <a:cs typeface="Times New Roman" pitchFamily="18" charset="0"/>
              </a:rPr>
              <a:t>рублей, на </a:t>
            </a:r>
            <a:r>
              <a:rPr lang="ru-RU" sz="1200" dirty="0" smtClean="0">
                <a:ln>
                  <a:solidFill>
                    <a:srgbClr val="0F511F"/>
                  </a:solidFill>
                </a:ln>
                <a:solidFill>
                  <a:srgbClr val="00B050"/>
                </a:solidFill>
                <a:latin typeface="Times New Roman" pitchFamily="18" charset="0"/>
                <a:cs typeface="Times New Roman" pitchFamily="18" charset="0"/>
              </a:rPr>
              <a:t>01.01.2026 </a:t>
            </a:r>
            <a:r>
              <a:rPr lang="ru-RU" sz="1200" dirty="0" smtClean="0">
                <a:ln>
                  <a:solidFill>
                    <a:srgbClr val="0F511F"/>
                  </a:solidFill>
                </a:ln>
                <a:solidFill>
                  <a:srgbClr val="00B050"/>
                </a:solidFill>
                <a:latin typeface="Times New Roman" pitchFamily="18" charset="0"/>
                <a:cs typeface="Times New Roman" pitchFamily="18" charset="0"/>
              </a:rPr>
              <a:t>года – в сумме </a:t>
            </a:r>
            <a:r>
              <a:rPr lang="ru-RU" sz="1200" dirty="0" smtClean="0">
                <a:ln>
                  <a:solidFill>
                    <a:srgbClr val="0F511F"/>
                  </a:solidFill>
                </a:ln>
                <a:solidFill>
                  <a:srgbClr val="00B050"/>
                </a:solidFill>
                <a:latin typeface="Times New Roman" pitchFamily="18" charset="0"/>
                <a:cs typeface="Times New Roman" pitchFamily="18" charset="0"/>
              </a:rPr>
              <a:t>890 000.00 </a:t>
            </a:r>
            <a:r>
              <a:rPr lang="ru-RU" sz="1200" dirty="0" smtClean="0">
                <a:ln>
                  <a:solidFill>
                    <a:srgbClr val="0F511F"/>
                  </a:solidFill>
                </a:ln>
                <a:solidFill>
                  <a:srgbClr val="00B050"/>
                </a:solidFill>
                <a:latin typeface="Times New Roman" pitchFamily="18" charset="0"/>
                <a:cs typeface="Times New Roman" pitchFamily="18" charset="0"/>
              </a:rPr>
              <a:t>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8" name="Рисунок 7"/>
          <p:cNvPicPr/>
          <p:nvPr/>
        </p:nvPicPr>
        <p:blipFill>
          <a:blip r:embed="rId4"/>
          <a:srcRect/>
          <a:stretch>
            <a:fillRect/>
          </a:stretch>
        </p:blipFill>
        <p:spPr bwMode="auto">
          <a:xfrm>
            <a:off x="785786" y="4829147"/>
            <a:ext cx="3205163" cy="2028853"/>
          </a:xfrm>
          <a:prstGeom prst="rect">
            <a:avLst/>
          </a:prstGeom>
          <a:noFill/>
          <a:ln>
            <a:solidFill>
              <a:schemeClr val="bg1"/>
            </a:solidFill>
          </a:ln>
          <a:effectLst>
            <a:softEdge rad="127000"/>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1071538" y="3714752"/>
            <a:ext cx="1571636"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1071538" y="5429264"/>
            <a:ext cx="1571636"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857628"/>
            <a:ext cx="1343028" cy="857256"/>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343028" cy="857256"/>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4428</TotalTime>
  <Words>7215</Words>
  <PresentationFormat>Экран (4:3)</PresentationFormat>
  <Paragraphs>1635</Paragraphs>
  <Slides>63</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63</vt:i4>
      </vt:variant>
    </vt:vector>
  </HeadingPairs>
  <TitlesOfParts>
    <vt:vector size="64"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2024 год и плановый период 2025 и 2026 годов</vt:lpstr>
      <vt:lpstr>Основные направления бюджетной политики в области расходов на 2024 год и на плановый период 2025 и 2026 годов</vt:lpstr>
      <vt:lpstr>             Показатели социально – экономического развития Льговского района Курской области на 2024 год и на плановый период  2025-2026 годов </vt:lpstr>
      <vt:lpstr>Слайд 13</vt:lpstr>
      <vt:lpstr>ЭТАПЫ БЮДЖЕТНОГО ПРОЦЕССА</vt:lpstr>
      <vt:lpstr>ОСНОВНЫЕ ХАРАКТЕРИСТИКИ   БЮДЖЕТА ЛЬГОВСКОГО РАЙОНА КУРСКОЙ ОБЛАСТИ НА 2024 ГОД И НА ПЛАНОВЫЙ ПЕРИОД 2025 И 2026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 [1]</vt:lpstr>
      <vt:lpstr>СВЕДЕНИЯ О ПЛАНИРУЕМЫХ ПОСТУПЛЕНИЯХ  В БЮДЖЕТ [2]</vt:lpstr>
      <vt:lpstr>СТРУКТУРА ДОХОДОВ БЮДЖЕТА  В 2024 ГОДУ И НА ПЛАНОВЫЙ ПЕРИОД 2025 И 2026 ГОДОВ</vt:lpstr>
      <vt:lpstr>ДИНАМИКА ДОХОДОВ  БЮДЖЕТА</vt:lpstr>
      <vt:lpstr>СТРУКТУРА НАЛОГОВЫХ ДОХОДОВ В 2024 ГОДУ И НА ПЛАНОВЫЙ ПЕРИОД 2025 И 2026 ГОДОВ [1]</vt:lpstr>
      <vt:lpstr>СТРУКТУРА НАЛОГОВЫХ ДОХОДОВ В 2023 ГОДУ И НА ПЛАНОВЫЙ ПЕРИОД 2024 И 2025 ГОДОВ [2]</vt:lpstr>
      <vt:lpstr>СТРУКТУРА НАЛОГОВЫХ ДОХОДОВ В 2023 ГОДУ И НА ПЛАНОВЫЙ ПЕРИОД 2024 И 2025 ГОДОВ [3]</vt:lpstr>
      <vt:lpstr>СТРУКТУРА НЕНАЛОГОВЫХ ДОХОДОВ В 2024 ГОДУ</vt:lpstr>
      <vt:lpstr>СТРУКТУРА НЕНАЛОГОВЫХ ДОХОДОВ НА ПЛАНОВЫЙ ПЕРИОД 2025 И 2026 ГОДОВ [1] </vt:lpstr>
      <vt:lpstr>СТРУКТУРА НЕНАЛОГОВЫХ ДОХОДОВ НА ПЛАНОВЫЙ ПЕРИОД 2024 И 2025 ГОДОВ[2] </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2024 ГОД И ПЛАНОВЫЙ ПЕРИОД 2025 И 2026 ГОДОВ  ГОДОВ [1]</vt:lpstr>
      <vt:lpstr>ОБЪЕМ БЕЗВОЗМЕЗДНЫХ ПОСТУПЛЕНИЙ ИЗ ОБЛАСТНОГО БЮДЖЕТА В БЮДЖЕТ МУНИЦИПАЛЬНОГО РАЙОНА НА 2024 ГОД И ПЛАНОВЫЙ ПЕРИОД 2025 И 2026 ГОДОВ [2]</vt:lpstr>
      <vt:lpstr>ОБЪЕМ БЕЗВОЗМЕЗДНЫХ ПОСТУПЛЕНИЙ ИЗ ОБЛАСТНОГО БЮДЖЕТА В БЮДЖЕТ МУНИЦИПАЛЬНОГО РАЙОНА НА 2024 ГОД И ПЛАНОВЫЙ ПЕРИОД 2025 И 2026 ГОДОВ [3]</vt:lpstr>
      <vt:lpstr>ОБЪЕМ БЕЗВОЗМЕЗДНЫХ ПОСТУПЛЕНИЙ ИЗ ОБЛАСТНОГО БЮДЖЕТА В БЮДЖЕТ МУНИЦИПАЛЬНОГО РАЙОНА НА 2024 ГОД И ПЛАНОВЫЙ ПЕРИОД 2025 И 2026 ГОДОВ [4]</vt:lpstr>
      <vt:lpstr>ОБЪЕМ БЕЗВОЗМЕЗДНЫХ ПОСТУПЛЕНИЙ ИЗ ОБЛАСТНОГО БЮДЖЕТА В БЮДЖЕТ МУНИЦИПАЛЬНОГО РАЙОНА НА 2024 ГОД И ПЛАНОВЫЙ ПЕРИОД 2025 И 2026 ГОДОВ [5]</vt:lpstr>
      <vt:lpstr>ОБЪЕМ БЕЗВОЗМЕЗДНЫХ ПОСТУПЛЕНИЙ ИЗ ОБЛАСТНОГО БЮДЖЕТА В БЮДЖЕТ МУНИЦИПАЛЬНОГО РАЙОНА НА 2024 ГОД И ПЛАНОВЫЙ ПЕРИОД 2025 И 2026 ГОДОВ [6]</vt:lpstr>
      <vt:lpstr>ОБЪЕМ БЕЗВОЗМЕЗДНЫХ ПОСТУПЛЕНИЙ ИЗ ОБЛАСТНОГО БЮДЖЕТА В БЮДЖЕТ МУНИЦИПАЛЬНОГО РАЙОНА НА 2024 ГОД И ПЛАНОВЫЙ ПЕРИОД 2025 И 2026 ГОДОВ [7]</vt:lpstr>
      <vt:lpstr>РАСХОДЫ БЮДЖЕТА ПО ОСНОВНЫМ ФУНКЦИЯМ   </vt:lpstr>
      <vt:lpstr>СТРУКТУРА РАСХОДОВ БЮДЖЕТА ЛЬГОВСКОГО РАЙОНА НА 2024 ГОД И НА ПЛАНОВЫЙ ПЕРИОД 2025 И 2026 ГОДОВ [1]</vt:lpstr>
      <vt:lpstr>СТРУКТУРА РАСХОДОВ БЮДЖЕТА ЛЬГОВСКОГО РАЙОНА НА 2024 ГОД И НА ПЛАНОВЫЙ ПЕРИОД 2025 И 2026 ГОДОВ [2]</vt:lpstr>
      <vt:lpstr>СТРУКТУРА РАСХОДОВ БЮДЖЕТА ЛЬГОВСКОГО РАЙОНА НА 2024 ГОД И НА ПЛАНОВЫЙ ПЕРИОД 2025 И 2026 ГОДОВ [3]</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58</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Проекты «Народный бюджет» в муниципальном районе «льговский район» на 2024 год</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467</cp:revision>
  <dcterms:modified xsi:type="dcterms:W3CDTF">2024-01-24T08:27:38Z</dcterms:modified>
</cp:coreProperties>
</file>