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diagrams/layout3.xml" ContentType="application/vnd.openxmlformats-officedocument.drawingml.diagramLayou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charts/chart10.xml" ContentType="application/vnd.openxmlformats-officedocument.drawingml.chart+xml"/>
  <Default Extension="gif" ContentType="image/gif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60" r:id="rId6"/>
    <p:sldId id="261" r:id="rId7"/>
    <p:sldId id="320" r:id="rId8"/>
    <p:sldId id="262" r:id="rId9"/>
    <p:sldId id="263" r:id="rId10"/>
    <p:sldId id="264" r:id="rId11"/>
    <p:sldId id="265" r:id="rId12"/>
    <p:sldId id="325" r:id="rId13"/>
    <p:sldId id="326" r:id="rId14"/>
    <p:sldId id="266" r:id="rId15"/>
    <p:sldId id="268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316" r:id="rId25"/>
    <p:sldId id="317" r:id="rId26"/>
    <p:sldId id="31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8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2" r:id="rId47"/>
    <p:sldId id="303" r:id="rId48"/>
    <p:sldId id="304" r:id="rId49"/>
    <p:sldId id="305" r:id="rId50"/>
    <p:sldId id="306" r:id="rId51"/>
    <p:sldId id="308" r:id="rId52"/>
    <p:sldId id="309" r:id="rId53"/>
    <p:sldId id="310" r:id="rId54"/>
    <p:sldId id="324" r:id="rId55"/>
    <p:sldId id="311" r:id="rId56"/>
    <p:sldId id="312" r:id="rId57"/>
    <p:sldId id="322" r:id="rId58"/>
    <p:sldId id="313" r:id="rId59"/>
    <p:sldId id="314" r:id="rId60"/>
    <p:sldId id="323" r:id="rId61"/>
    <p:sldId id="315" r:id="rId6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9CCFF"/>
    <a:srgbClr val="3333CC"/>
    <a:srgbClr val="81BF7F"/>
    <a:srgbClr val="CCFFCC"/>
    <a:srgbClr val="66FF66"/>
    <a:srgbClr val="FF0066"/>
    <a:srgbClr val="FF65A3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565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9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2\&#1041;&#1070;&#1044;&#1046;&#1045;&#1058;%202022\&#1073;&#1102;&#1076;&#1078;&#1077;&#1090;%20&#1076;&#1083;&#1103;%20&#1075;&#1088;&#1072;&#1078;&#1076;&#1072;&#1085;\&#1051;&#1080;&#1089;&#1090;%20Microsoft%20Excel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73;&#1102;&#1076;&#1078;&#1077;&#1090;%202020\&#1041;&#1102;&#1076;&#1078;&#1077;&#1090;%20&#1085;&#1072;%202020%20&#1075;&#1086;&#1076;\&#1073;&#1102;&#1076;&#1078;&#1077;&#1090;%20&#1076;&#1083;&#1103;%20&#1075;&#1088;&#1072;&#1078;&#1076;&#1072;&#1085;\&#1051;&#1080;&#1089;&#1090;%20Microsoft%20Excel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5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Relationship Id="rId4" Type="http://schemas.openxmlformats.org/officeDocument/2006/relationships/image" Target="../media/image31.jpeg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73;&#1102;&#1076;&#1078;&#1077;&#1090;%202020\&#1041;&#1102;&#1076;&#1078;&#1077;&#1090;%20&#1085;&#1072;%202020%20&#1075;&#1086;&#1076;\&#1073;&#1102;&#1076;&#1078;&#1077;&#1090;%20&#1076;&#1083;&#1103;%20&#1075;&#1088;&#1072;&#1078;&#1076;&#1072;&#1085;\&#1051;&#1080;&#1089;&#1090;%20Microsoft%20Excel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73;&#1102;&#1076;&#1078;&#1077;&#1090;%202020\&#1041;&#1102;&#1076;&#1078;&#1077;&#1090;%20&#1085;&#1072;%202020%20&#1075;&#1086;&#1076;\&#1073;&#1102;&#1076;&#1078;&#1077;&#1090;%20&#1076;&#1083;&#1103;%20&#1075;&#1088;&#1072;&#1078;&#1076;&#1072;&#1085;\&#1051;&#1080;&#1089;&#1090;%20Microsoft%20Excel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1\&#1041;&#1070;&#1044;&#1046;&#1045;&#1058;%20&#1053;&#1040;%202021%20&#1075;&#1086;&#1076;\&#1073;&#1102;&#1076;&#1078;&#1077;&#1090;%20&#1076;&#1083;&#1103;%20&#1075;&#1088;&#1072;&#1078;&#1076;&#1072;&#1085;\&#1051;&#1080;&#1089;&#1090;%20Microsoft%20Excel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2\&#1041;&#1070;&#1044;&#1046;&#1045;&#1058;%202022\&#1073;&#1102;&#1076;&#1078;&#1077;&#1090;%20&#1076;&#1083;&#1103;%20&#1075;&#1088;&#1072;&#1078;&#1076;&#1072;&#1085;\&#1051;&#1080;&#1089;&#1090;%20Microsoft%20Excel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1;&#1102;&#1076;&#1078;&#1077;&#1090;%202018\&#1041;&#1102;&#1076;&#1078;&#1077;&#1090;%20&#1085;&#1072;%202018%20&#1075;&#1086;&#1076;\&#1073;&#1102;&#1076;&#1078;&#1077;&#1090;%20&#1076;&#1083;&#1103;%20&#1075;&#1088;&#1072;&#1078;&#1076;&#1072;&#1085;\&#1052;&#1040;&#1058;&#1045;&#1056;&#1048;&#1040;&#1051;&#1067;\&#1051;&#1080;&#1089;&#1090;%20Microsoft%20Excel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3;&#1102;&#1076;&#1078;&#1077;&#1090;%202023\&#1041;&#1070;&#1044;&#1046;&#1045;&#1058;%202023\&#1041;&#1070;&#1044;&#1046;&#1045;&#1058;%20&#1044;&#1051;&#1071;%20&#1043;&#1056;&#1040;&#1046;&#1044;&#1040;&#1053;\&#1051;&#1080;&#1089;&#1090;%20Microsoft%20Exce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2023 </a:t>
            </a:r>
            <a:r>
              <a:rPr lang="ru-RU" dirty="0"/>
              <a:t>год</a:t>
            </a: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166669582792029E-2"/>
          <c:y val="0.32707913953481715"/>
          <c:w val="0.4983335361057683"/>
          <c:h val="0.50134261551647963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7.0460848643919508E-2"/>
                  <c:y val="-4.4375182268883054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12,4</a:t>
                    </a:r>
                    <a:endParaRPr lang="en-US" dirty="0"/>
                  </a:p>
                </c:rich>
              </c:tx>
              <c:numFmt formatCode="General" sourceLinked="0"/>
              <c:spPr/>
              <c:dLblPos val="bestFit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1,4%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-1.131080489938769E-2"/>
                  <c:y val="2.3735418489355693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86,2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General" sourceLinked="0"/>
              <c:spPr/>
              <c:dLblPos val="bestFit"/>
              <c:showPercent val="1"/>
            </c:dLbl>
            <c:numFmt formatCode="General" sourceLinked="0"/>
            <c:showPercent val="1"/>
            <c:showLeaderLines val="1"/>
          </c:dLbls>
          <c:cat>
            <c:strRef>
              <c:f>'слад 19'!$B$3:$D$3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'слад 19'!$B$4:$D$4</c:f>
              <c:numCache>
                <c:formatCode>0.0</c:formatCode>
                <c:ptCount val="3"/>
                <c:pt idx="0">
                  <c:v>15.305703530529822</c:v>
                </c:pt>
                <c:pt idx="1">
                  <c:v>0.90618242911885649</c:v>
                </c:pt>
                <c:pt idx="2">
                  <c:v>83.788114040351374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000021872265966"/>
          <c:y val="0.37533687980691616"/>
          <c:w val="0.33833355205599308"/>
          <c:h val="0.39946556613399353"/>
        </c:manualLayout>
      </c:layout>
    </c:legend>
    <c:plotVisOnly val="1"/>
    <c:dispBlanksAs val="zero"/>
  </c:chart>
  <c:spPr>
    <a:solidFill>
      <a:srgbClr val="FFCCFF"/>
    </a:solidFill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2025 </a:t>
            </a:r>
            <a:r>
              <a:rPr lang="ru-RU" dirty="0"/>
              <a:t>ГОД</a:t>
            </a:r>
            <a:endParaRPr lang="en-US" dirty="0"/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6319218241042314E-2"/>
          <c:y val="0.40765424134762573"/>
          <c:w val="0.50162866449511601"/>
          <c:h val="0.31946781362752752"/>
        </c:manualLayout>
      </c:layout>
      <c:pie3DChart>
        <c:varyColors val="1"/>
        <c:ser>
          <c:idx val="0"/>
          <c:order val="0"/>
          <c:tx>
            <c:strRef>
              <c:f>'слайд 24-26'!$H$5</c:f>
              <c:strCache>
                <c:ptCount val="1"/>
                <c:pt idx="0">
                  <c:v>2022</c:v>
                </c:pt>
              </c:strCache>
            </c:strRef>
          </c:tx>
          <c:explosion val="25"/>
          <c:dPt>
            <c:idx val="0"/>
            <c:explosion val="26"/>
          </c:dPt>
          <c:dPt>
            <c:idx val="1"/>
            <c:explosion val="0"/>
          </c:dPt>
          <c:dPt>
            <c:idx val="2"/>
            <c:explosion val="0"/>
          </c:dPt>
          <c:dLbls>
            <c:dLbl>
              <c:idx val="0"/>
              <c:layout>
                <c:manualLayout>
                  <c:x val="1.3584542242297292E-3"/>
                  <c:y val="2.7611679571667637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98,41</a:t>
                    </a:r>
                    <a:endParaRPr lang="en-US" dirty="0"/>
                  </a:p>
                </c:rich>
              </c:tx>
              <c:numFmt formatCode="#,##0.00;[Red]#,##0.00" sourceLinked="0"/>
              <c:spPr/>
              <c:dLblPos val="bestFit"/>
            </c:dLbl>
            <c:dLbl>
              <c:idx val="1"/>
              <c:layout>
                <c:manualLayout>
                  <c:x val="-3.4261811023622052E-2"/>
                  <c:y val="2.4066783318751777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0,02</a:t>
                    </a:r>
                    <a:endParaRPr lang="en-US" dirty="0"/>
                  </a:p>
                </c:rich>
              </c:tx>
              <c:numFmt formatCode="#,##0.00;[Red]#,##0.00" sourceLinked="0"/>
              <c:spPr/>
              <c:dLblPos val="bestFit"/>
              <c:showPercent val="1"/>
            </c:dLbl>
            <c:dLbl>
              <c:idx val="2"/>
              <c:layout>
                <c:manualLayout>
                  <c:x val="1.4671916010498658E-2"/>
                  <c:y val="-5.1703484981044302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0,15</a:t>
                    </a:r>
                    <a:endParaRPr lang="en-US" dirty="0"/>
                  </a:p>
                </c:rich>
              </c:tx>
              <c:numFmt formatCode="#,##0.00;[Red]#,##0.00" sourceLinked="0"/>
              <c:spPr/>
              <c:dLblPos val="bestFit"/>
            </c:dLbl>
            <c:dLbl>
              <c:idx val="3"/>
              <c:delete val="1"/>
            </c:dLbl>
            <c:dLbl>
              <c:idx val="4"/>
              <c:layout>
                <c:manualLayout>
                  <c:x val="4.400259076142634E-2"/>
                  <c:y val="1.599914403378446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1,42</a:t>
                    </a:r>
                    <a:endParaRPr lang="en-US" dirty="0"/>
                  </a:p>
                </c:rich>
              </c:tx>
              <c:showPercent val="1"/>
            </c:dLbl>
            <c:numFmt formatCode="#,##0.00;[Red]#,##0.00" sourceLinked="0"/>
            <c:showPercent val="1"/>
          </c:dLbls>
          <c:cat>
            <c:strRef>
              <c:f>'слайд 24-26'!$I$3:$M$3</c:f>
              <c:strCache>
                <c:ptCount val="5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 (РАБОТ) И КОМПЕНСАЦИИ ЗАТРАТ ГОСУДАРСТВА</c:v>
                </c:pt>
                <c:pt idx="3">
                  <c:v>ДОХОДЫ ОТ ПРОДАЖИ МАТЕРИАЛЬНЫХ И НЕМАТЕРИАЛЬНЫХ АКТИВОВ</c:v>
                </c:pt>
                <c:pt idx="4">
                  <c:v>ПРОЧИЕ НЕНАЛОГОВЫЕ ДОХОДЫ</c:v>
                </c:pt>
              </c:strCache>
            </c:strRef>
          </c:cat>
          <c:val>
            <c:numRef>
              <c:f>'слайд 24-26'!$I$5:$M$5</c:f>
              <c:numCache>
                <c:formatCode>0.00</c:formatCode>
                <c:ptCount val="5"/>
                <c:pt idx="0">
                  <c:v>94.300949475019891</c:v>
                </c:pt>
                <c:pt idx="1">
                  <c:v>0.33556185523531573</c:v>
                </c:pt>
                <c:pt idx="2">
                  <c:v>1.6961459895774149</c:v>
                </c:pt>
                <c:pt idx="3">
                  <c:v>3.6673426801673812</c:v>
                </c:pt>
                <c:pt idx="4">
                  <c:v>3.016389354437669E-2</c:v>
                </c:pt>
              </c:numCache>
            </c:numRef>
          </c:val>
        </c:ser>
        <c:ser>
          <c:idx val="1"/>
          <c:order val="1"/>
          <c:tx>
            <c:strRef>
              <c:f>'слайд 24-26'!$H$5</c:f>
              <c:strCache>
                <c:ptCount val="1"/>
                <c:pt idx="0">
                  <c:v>2022</c:v>
                </c:pt>
              </c:strCache>
            </c:strRef>
          </c:tx>
          <c:explosion val="25"/>
          <c:dLbls>
            <c:showPercent val="1"/>
          </c:dLbls>
          <c:cat>
            <c:strRef>
              <c:f>'слайд 24-26'!$I$3:$L$3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 (РАБОТ) И КОМПЕНСАЦИИ ЗАТРАТ ГОСУДАРСТВА</c:v>
                </c:pt>
                <c:pt idx="3">
                  <c:v>ДОХОДЫ ОТ ПРОДАЖИ МАТЕРИАЛЬНЫХ И НЕМАТЕРИАЛЬНЫХ АКТИВОВ</c:v>
                </c:pt>
              </c:strCache>
            </c:strRef>
          </c:cat>
          <c:val>
            <c:numRef>
              <c:f>'слайд 24-26'!$I$5:$L$5</c:f>
              <c:numCache>
                <c:formatCode>0.00</c:formatCode>
                <c:ptCount val="4"/>
                <c:pt idx="0">
                  <c:v>94.300949475019891</c:v>
                </c:pt>
                <c:pt idx="1">
                  <c:v>0.33556185523531573</c:v>
                </c:pt>
                <c:pt idx="2">
                  <c:v>1.6961459895774149</c:v>
                </c:pt>
                <c:pt idx="3">
                  <c:v>3.6673426801673812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495114006514664"/>
          <c:y val="6.6555740432612309E-2"/>
          <c:w val="0.33387622149837287"/>
          <c:h val="0.92013376655705037"/>
        </c:manualLayout>
      </c:layout>
    </c:legend>
    <c:plotVisOnly val="1"/>
    <c:dispBlanksAs val="zero"/>
  </c:chart>
  <c:spPr>
    <a:solidFill>
      <a:schemeClr val="accent3">
        <a:lumMod val="20000"/>
        <a:lumOff val="80000"/>
      </a:schemeClr>
    </a:solidFill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hPercent val="47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026801304648641"/>
          <c:y val="4.3791823319382382E-2"/>
          <c:w val="0.790579322197696"/>
          <c:h val="0.85068491438570271"/>
        </c:manualLayout>
      </c:layout>
      <c:bar3DChart>
        <c:barDir val="col"/>
        <c:grouping val="clustered"/>
        <c:ser>
          <c:idx val="3"/>
          <c:order val="3"/>
          <c:tx>
            <c:strRef>
              <c:f>'слайд 27'!$C$2</c:f>
            </c:strRef>
          </c:tx>
          <c:spPr>
            <a:solidFill>
              <a:schemeClr val="accent1">
                <a:lumMod val="75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dLbls>
            <c:showVal val="1"/>
          </c:dLbls>
          <c:cat>
            <c:multiLvlStrRef>
              <c:f>'слайд 27'!$B$3:$B$5</c:f>
            </c:multiLvlStrRef>
          </c:cat>
          <c:val>
            <c:numRef>
              <c:f>'слайд 27'!$C$3:$C$5</c:f>
            </c:numRef>
          </c:val>
        </c:ser>
        <c:ser>
          <c:idx val="4"/>
          <c:order val="4"/>
          <c:tx>
            <c:strRef>
              <c:f>'слайд 27'!$E$2</c:f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dLbls>
            <c:showVal val="1"/>
          </c:dLbls>
          <c:cat>
            <c:multiLvlStrRef>
              <c:f>'слайд 27'!$B$3:$B$5</c:f>
            </c:multiLvlStrRef>
          </c:cat>
          <c:val>
            <c:numRef>
              <c:f>'слайд 27'!$E$3:$E$5</c:f>
            </c:numRef>
          </c:val>
        </c:ser>
        <c:ser>
          <c:idx val="5"/>
          <c:order val="5"/>
          <c:tx>
            <c:strRef>
              <c:f>'слайд 27'!$D$2</c:f>
            </c:strRef>
          </c:tx>
          <c:dLbls>
            <c:showVal val="1"/>
          </c:dLbls>
          <c:val>
            <c:numRef>
              <c:f>'слайд 27'!$D$3:$D$5</c:f>
            </c:numRef>
          </c:val>
        </c:ser>
        <c:ser>
          <c:idx val="6"/>
          <c:order val="6"/>
          <c:tx>
            <c:strRef>
              <c:f>'[Лист Microsoft Excel.xls]слайд 27'!$C$2</c:f>
            </c:strRef>
          </c:tx>
          <c:spPr>
            <a:solidFill>
              <a:schemeClr val="accent1">
                <a:lumMod val="75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dLbls>
            <c:showVal val="1"/>
          </c:dLbls>
          <c:cat>
            <c:multiLvlStrRef>
              <c:f>'[Лист Microsoft Excel.xls]слайд 27'!$B$3:$B$5</c:f>
            </c:multiLvlStrRef>
          </c:cat>
          <c:val>
            <c:numRef>
              <c:f>'[Лист Microsoft Excel.xls]слайд 27'!$C$3:$C$5</c:f>
            </c:numRef>
          </c:val>
        </c:ser>
        <c:ser>
          <c:idx val="7"/>
          <c:order val="7"/>
          <c:tx>
            <c:strRef>
              <c:f>'[Лист Microsoft Excel.xls]слайд 27'!$E$2</c:f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dLbls>
            <c:showVal val="1"/>
          </c:dLbls>
          <c:cat>
            <c:multiLvlStrRef>
              <c:f>'[Лист Microsoft Excel.xls]слайд 27'!$B$3:$B$5</c:f>
            </c:multiLvlStrRef>
          </c:cat>
          <c:val>
            <c:numRef>
              <c:f>'[Лист Microsoft Excel.xls]слайд 27'!$E$3:$E$5</c:f>
            </c:numRef>
          </c:val>
        </c:ser>
        <c:ser>
          <c:idx val="8"/>
          <c:order val="8"/>
          <c:tx>
            <c:strRef>
              <c:f>'[Лист Microsoft Excel.xls]слайд 27'!$D$2</c:f>
            </c:strRef>
          </c:tx>
          <c:dLbls>
            <c:showVal val="1"/>
          </c:dLbls>
          <c:val>
            <c:numRef>
              <c:f>'[Лист Microsoft Excel.xls]слайд 27'!$D$3:$D$5</c:f>
            </c:numRef>
          </c:val>
        </c:ser>
        <c:ser>
          <c:idx val="0"/>
          <c:order val="0"/>
          <c:tx>
            <c:strRef>
              <c:f>'[Лист Microsoft Excel.xls]слайд 27'!$C$2</c:f>
              <c:strCache>
                <c:ptCount val="1"/>
                <c:pt idx="0">
                  <c:v>Дотация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-8.7172876925949126E-3"/>
                  <c:y val="-5.787472511881962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1.0461623782382861E-2"/>
                  <c:y val="-6.039015393346109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2.7894414610307602E-2"/>
                  <c:y val="-6.785840959069300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'[Лист Microsoft Excel.xls]слайд 27'!$B$3:$B$5</c:f>
              <c:strCache>
                <c:ptCount val="3"/>
                <c:pt idx="0">
                  <c:v>2023 год</c:v>
                </c:pt>
                <c:pt idx="1">
                  <c:v>2024год</c:v>
                </c:pt>
                <c:pt idx="2">
                  <c:v>2025 год</c:v>
                </c:pt>
              </c:strCache>
            </c:strRef>
          </c:cat>
          <c:val>
            <c:numRef>
              <c:f>'[Лист Microsoft Excel.xls]слайд 27'!$C$3:$C$5</c:f>
              <c:numCache>
                <c:formatCode>#,##0.0</c:formatCode>
                <c:ptCount val="3"/>
                <c:pt idx="0">
                  <c:v>74800.116999999998</c:v>
                </c:pt>
                <c:pt idx="1">
                  <c:v>48402.954000000012</c:v>
                </c:pt>
                <c:pt idx="2">
                  <c:v>54376.897000000004</c:v>
                </c:pt>
              </c:numCache>
            </c:numRef>
          </c:val>
        </c:ser>
        <c:ser>
          <c:idx val="2"/>
          <c:order val="1"/>
          <c:tx>
            <c:strRef>
              <c:f>'[Лист Microsoft Excel.xls]слайд 27'!$E$2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2199096190382059E-2"/>
                  <c:y val="-7.848691210895936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2.6143763933274042E-2"/>
                  <c:y val="-5.340947246459054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9171224151374382E-2"/>
                  <c:y val="-8.343950249462069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'[Лист Microsoft Excel.xls]слайд 27'!$B$3:$B$5</c:f>
              <c:strCache>
                <c:ptCount val="3"/>
                <c:pt idx="0">
                  <c:v>2023 год</c:v>
                </c:pt>
                <c:pt idx="1">
                  <c:v>2024год</c:v>
                </c:pt>
                <c:pt idx="2">
                  <c:v>2025 год</c:v>
                </c:pt>
              </c:strCache>
            </c:strRef>
          </c:cat>
          <c:val>
            <c:numRef>
              <c:f>'[Лист Microsoft Excel.xls]слайд 27'!$E$3:$E$5</c:f>
              <c:numCache>
                <c:formatCode>#,##0.0</c:formatCode>
                <c:ptCount val="3"/>
                <c:pt idx="0">
                  <c:v>293603.17599999986</c:v>
                </c:pt>
                <c:pt idx="1">
                  <c:v>299984.41800000001</c:v>
                </c:pt>
                <c:pt idx="2">
                  <c:v>291123.47700000001</c:v>
                </c:pt>
              </c:numCache>
            </c:numRef>
          </c:val>
        </c:ser>
        <c:ser>
          <c:idx val="1"/>
          <c:order val="2"/>
          <c:tx>
            <c:strRef>
              <c:f>'[Лист Microsoft Excel.xls]слайд 27'!$D$2</c:f>
              <c:strCache>
                <c:ptCount val="1"/>
                <c:pt idx="0">
                  <c:v>Субсидии</c:v>
                </c:pt>
              </c:strCache>
            </c:strRef>
          </c:tx>
          <c:dLbls>
            <c:dLbl>
              <c:idx val="0"/>
              <c:layout>
                <c:manualLayout>
                  <c:x val="3.1380753138075312E-2"/>
                  <c:y val="-7.30158730158730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2.6150627615062826E-2"/>
                  <c:y val="-7.936507936507936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3.3124128312412827E-2"/>
                  <c:y val="-8.253968253968267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val>
            <c:numRef>
              <c:f>'[Лист Microsoft Excel.xls]слайд 27'!$D$3:$D$5</c:f>
              <c:numCache>
                <c:formatCode>#,##0.0</c:formatCode>
                <c:ptCount val="3"/>
                <c:pt idx="0">
                  <c:v>54669.190999999999</c:v>
                </c:pt>
                <c:pt idx="1">
                  <c:v>22124.757000000001</c:v>
                </c:pt>
                <c:pt idx="2">
                  <c:v>4394.3879999999999</c:v>
                </c:pt>
              </c:numCache>
            </c:numRef>
          </c:val>
        </c:ser>
        <c:dLbls>
          <c:showVal val="1"/>
        </c:dLbls>
        <c:gapWidth val="75"/>
        <c:shape val="box"/>
        <c:axId val="79137408"/>
        <c:axId val="79143296"/>
        <c:axId val="0"/>
      </c:bar3DChart>
      <c:catAx>
        <c:axId val="79137408"/>
        <c:scaling>
          <c:orientation val="minMax"/>
        </c:scaling>
        <c:axPos val="b"/>
        <c:numFmt formatCode="General" sourceLinked="1"/>
        <c:maj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9143296"/>
        <c:crosses val="autoZero"/>
        <c:auto val="1"/>
        <c:lblAlgn val="ctr"/>
        <c:lblOffset val="100"/>
        <c:tickLblSkip val="1"/>
        <c:tickMarkSkip val="1"/>
      </c:catAx>
      <c:valAx>
        <c:axId val="79143296"/>
        <c:scaling>
          <c:orientation val="minMax"/>
        </c:scaling>
        <c:axPos val="l"/>
        <c:numFmt formatCode="#,##0.0" sourceLinked="1"/>
        <c:maj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9137408"/>
        <c:crosses val="autoZero"/>
        <c:crossBetween val="between"/>
      </c:valAx>
      <c:spPr>
        <a:solidFill>
          <a:schemeClr val="accent6">
            <a:lumMod val="20000"/>
            <a:lumOff val="80000"/>
          </a:schemeClr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33054434487530082"/>
          <c:y val="0.89036887280981769"/>
          <c:w val="0.42085419892597153"/>
          <c:h val="8.5607103166158369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4"/>
  <c:chart>
    <c:title>
      <c:tx>
        <c:rich>
          <a:bodyPr/>
          <a:lstStyle/>
          <a:p>
            <a:pPr>
              <a:defRPr/>
            </a:pPr>
            <a:r>
              <a:rPr lang="ru-RU"/>
              <a:t>2023 год</a:t>
            </a:r>
          </a:p>
        </c:rich>
      </c:tx>
    </c:title>
    <c:view3D>
      <c:perspective val="0"/>
    </c:view3D>
    <c:plotArea>
      <c:layout>
        <c:manualLayout>
          <c:layoutTarget val="inner"/>
          <c:xMode val="edge"/>
          <c:yMode val="edge"/>
          <c:x val="0"/>
          <c:y val="0.47027220184713397"/>
          <c:w val="1"/>
          <c:h val="0.49457380661641892"/>
        </c:manualLayout>
      </c:layout>
      <c:pie3DChart>
        <c:varyColors val="1"/>
        <c:ser>
          <c:idx val="0"/>
          <c:order val="0"/>
          <c:dPt>
            <c:idx val="0"/>
            <c:explosion val="51"/>
          </c:dPt>
          <c:dPt>
            <c:idx val="3"/>
            <c:explosion val="57"/>
            <c:spPr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explosion val="105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  <a:ln>
                <a:solidFill>
                  <a:schemeClr val="tx1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c:spPr>
          </c:dPt>
          <c:dPt>
            <c:idx val="5"/>
            <c:spPr>
              <a:blipFill>
                <a:blip xmlns:r="http://schemas.openxmlformats.org/officeDocument/2006/relationships" r:embed="rId2"/>
                <a:tile tx="0" ty="0" sx="100000" sy="100000" flip="none" algn="tl"/>
              </a:blipFill>
            </c:spPr>
          </c:dPt>
          <c:dPt>
            <c:idx val="7"/>
            <c:explosion val="19"/>
          </c:dPt>
          <c:dPt>
            <c:idx val="8"/>
            <c:explosion val="44"/>
          </c:dPt>
          <c:dPt>
            <c:idx val="9"/>
            <c:spPr>
              <a:blipFill>
                <a:blip xmlns:r="http://schemas.openxmlformats.org/officeDocument/2006/relationships" r:embed="rId3"/>
                <a:tile tx="0" ty="0" sx="100000" sy="100000" flip="none" algn="tl"/>
              </a:blipFill>
              <a:ln>
                <a:solidFill>
                  <a:sysClr val="windowText" lastClr="000000"/>
                </a:solidFill>
              </a:ln>
              <a:effectLst>
                <a:innerShdw blurRad="114300">
                  <a:prstClr val="black"/>
                </a:innerShdw>
              </a:effectLst>
            </c:spPr>
          </c:dPt>
          <c:dLbls>
            <c:dLbl>
              <c:idx val="0"/>
              <c:layout>
                <c:manualLayout>
                  <c:x val="-4.4937486262493109E-2"/>
                  <c:y val="-1.6065378191362473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2.4293471936697567E-2"/>
                  <c:y val="1.906171487922299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4.6028987755840904E-2"/>
                  <c:y val="3.1735371313879941E-2"/>
                </c:manualLayout>
              </c:layout>
              <c:dLblPos val="bestFit"/>
              <c:showVal val="1"/>
            </c:dLbl>
            <c:dLbl>
              <c:idx val="6"/>
              <c:dLblPos val="bestFit"/>
              <c:showVal val="1"/>
            </c:dLbl>
            <c:dLbl>
              <c:idx val="7"/>
              <c:layout>
                <c:manualLayout>
                  <c:x val="-1.2440104469699911E-2"/>
                  <c:y val="-1.1880780945162629E-2"/>
                </c:manualLayout>
              </c:layout>
              <c:dLblPos val="bestFit"/>
              <c:showVal val="1"/>
            </c:dLbl>
            <c:numFmt formatCode="#,##0.00" sourceLinked="0"/>
            <c:showVal val="1"/>
            <c:showLeaderLines val="1"/>
          </c:dLbls>
          <c:cat>
            <c:strRef>
              <c:f>'слайд 36'!$F$5:$F$14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Жилищно-коомунальное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Здравоохранение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общего характера бюджетам субъектов Российской Федерации и муниципальных образований</c:v>
                </c:pt>
              </c:strCache>
            </c:strRef>
          </c:cat>
          <c:val>
            <c:numRef>
              <c:f>'слайд 36'!$G$5:$G$14</c:f>
              <c:numCache>
                <c:formatCode>0.00</c:formatCode>
                <c:ptCount val="10"/>
                <c:pt idx="0">
                  <c:v>9.6356352098601068</c:v>
                </c:pt>
                <c:pt idx="1">
                  <c:v>0.25873197536141507</c:v>
                </c:pt>
                <c:pt idx="2">
                  <c:v>2.0787071652365552</c:v>
                </c:pt>
                <c:pt idx="3">
                  <c:v>8.117075620432642</c:v>
                </c:pt>
                <c:pt idx="4">
                  <c:v>60.902331661335566</c:v>
                </c:pt>
                <c:pt idx="5">
                  <c:v>10.146721730277598</c:v>
                </c:pt>
                <c:pt idx="6" formatCode="0.000">
                  <c:v>0.15386191774166921</c:v>
                </c:pt>
                <c:pt idx="7">
                  <c:v>7.2967409571085673</c:v>
                </c:pt>
                <c:pt idx="8">
                  <c:v>7.0402163913093924E-2</c:v>
                </c:pt>
                <c:pt idx="9">
                  <c:v>1.3397915987327684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4.8812635453763388E-2"/>
          <c:y val="5.6181972868470251E-2"/>
          <c:w val="0.89120272051055849"/>
          <c:h val="0.48431798669242354"/>
        </c:manualLayout>
      </c:layout>
    </c:legend>
    <c:plotVisOnly val="1"/>
    <c:dispBlanksAs val="zero"/>
  </c:chart>
  <c:spPr>
    <a:blipFill>
      <a:blip xmlns:r="http://schemas.openxmlformats.org/officeDocument/2006/relationships" r:embed="rId4"/>
      <a:tile tx="0" ty="0" sx="100000" sy="100000" flip="none" algn="tl"/>
    </a:blipFill>
  </c:spPr>
  <c:txPr>
    <a:bodyPr/>
    <a:lstStyle/>
    <a:p>
      <a:pPr>
        <a:defRPr sz="1000"/>
      </a:pPr>
      <a:endParaRPr lang="ru-RU"/>
    </a:p>
  </c:txPr>
  <c:externalData r:id="rId5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title>
      <c:tx>
        <c:rich>
          <a:bodyPr/>
          <a:lstStyle/>
          <a:p>
            <a:pPr>
              <a:defRPr/>
            </a:pPr>
            <a:r>
              <a:rPr lang="ru-RU"/>
              <a:t>2024 год</a:t>
            </a:r>
          </a:p>
          <a:p>
            <a:pPr>
              <a:defRPr/>
            </a:pPr>
            <a:endParaRPr lang="ru-RU"/>
          </a:p>
        </c:rich>
      </c:tx>
    </c:title>
    <c:view3D>
      <c:perspective val="0"/>
    </c:view3D>
    <c:plotArea>
      <c:layout>
        <c:manualLayout>
          <c:layoutTarget val="inner"/>
          <c:xMode val="edge"/>
          <c:yMode val="edge"/>
          <c:x val="5.8174364802337862E-2"/>
          <c:y val="0.63999133891199667"/>
          <c:w val="0.90629011553273442"/>
          <c:h val="0.25803503901936575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3.1010464994828148E-2"/>
                  <c:y val="-5.7484894278022475E-3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2"/>
              <c:layout>
                <c:manualLayout>
                  <c:x val="1.1131776050458401E-2"/>
                  <c:y val="-1.1941895692790489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3"/>
              <c:layout>
                <c:manualLayout>
                  <c:x val="4.670222945495104E-2"/>
                  <c:y val="1.6623765693200229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4"/>
              <c:layout>
                <c:manualLayout>
                  <c:x val="4.6232467090522597E-3"/>
                  <c:y val="-1.2866435772663413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5"/>
              <c:numFmt formatCode="#,##0.00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6"/>
              <c:layout>
                <c:manualLayout>
                  <c:x val="1.844067870848624E-2"/>
                  <c:y val="-5.7045038791638698E-3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7"/>
              <c:layout>
                <c:manualLayout>
                  <c:x val="2.1990471666009656E-3"/>
                  <c:y val="-1.881990990795572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9"/>
              <c:layout>
                <c:manualLayout>
                  <c:x val="1.3124959989757389E-2"/>
                  <c:y val="-1.525768301000942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numFmt formatCode="#,##0.00" sourceLinked="0"/>
            <c:showVal val="1"/>
            <c:showLeaderLines val="1"/>
          </c:dLbls>
          <c:cat>
            <c:strRef>
              <c:f>'слайды 37-38'!$G$5:$G$15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Здравоохранение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0">
                  <c:v>Условно утвержденные расходы</c:v>
                </c:pt>
              </c:strCache>
            </c:strRef>
          </c:cat>
          <c:val>
            <c:numRef>
              <c:f>'слайды 37-38'!$H$5:$H$15</c:f>
              <c:numCache>
                <c:formatCode>0.00</c:formatCode>
                <c:ptCount val="11"/>
                <c:pt idx="0">
                  <c:v>9.8513402307314468</c:v>
                </c:pt>
                <c:pt idx="1">
                  <c:v>4.4606292230045398E-2</c:v>
                </c:pt>
                <c:pt idx="2">
                  <c:v>1.7492647438911773</c:v>
                </c:pt>
                <c:pt idx="3">
                  <c:v>1.2377057336149646</c:v>
                </c:pt>
                <c:pt idx="4">
                  <c:v>69.799189854721689</c:v>
                </c:pt>
                <c:pt idx="5">
                  <c:v>8.3783675300075515</c:v>
                </c:pt>
                <c:pt idx="6" formatCode="0.000">
                  <c:v>0.17060011010572571</c:v>
                </c:pt>
                <c:pt idx="7">
                  <c:v>6.7334839632807508</c:v>
                </c:pt>
                <c:pt idx="8">
                  <c:v>3.9030505701289686E-2</c:v>
                </c:pt>
                <c:pt idx="9">
                  <c:v>1.2924229341047957</c:v>
                </c:pt>
                <c:pt idx="10">
                  <c:v>0.70398810161055569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5.1347917850474913E-2"/>
          <c:y val="6.7034054118869674E-2"/>
          <c:w val="0.88831831588061716"/>
          <c:h val="0.448857368400016"/>
        </c:manualLayout>
      </c:layout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zero"/>
  </c:chart>
  <c:spPr>
    <a:solidFill>
      <a:schemeClr val="bg1">
        <a:lumMod val="85000"/>
      </a:schemeClr>
    </a:solidFill>
  </c:sp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title>
      <c:tx>
        <c:rich>
          <a:bodyPr/>
          <a:lstStyle/>
          <a:p>
            <a:pPr>
              <a:defRPr/>
            </a:pPr>
            <a:r>
              <a:rPr lang="ru-RU"/>
              <a:t>2025 год</a:t>
            </a:r>
          </a:p>
          <a:p>
            <a:pPr>
              <a:defRPr/>
            </a:pPr>
            <a:endParaRPr lang="ru-RU"/>
          </a:p>
        </c:rich>
      </c:tx>
    </c:title>
    <c:view3D>
      <c:perspective val="0"/>
    </c:view3D>
    <c:plotArea>
      <c:layout>
        <c:manualLayout>
          <c:layoutTarget val="inner"/>
          <c:xMode val="edge"/>
          <c:yMode val="edge"/>
          <c:x val="3.9379508699137158E-2"/>
          <c:y val="0.54892317401407664"/>
          <c:w val="0.91682367548367905"/>
          <c:h val="0.26100147115368538"/>
        </c:manualLayout>
      </c:layout>
      <c:pie3DChart>
        <c:varyColors val="1"/>
        <c:ser>
          <c:idx val="0"/>
          <c:order val="0"/>
          <c:explosion val="28"/>
          <c:dLbls>
            <c:dLbl>
              <c:idx val="5"/>
              <c:numFmt formatCode="0.0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numFmt formatCode="0.00%" sourceLinked="0"/>
            <c:showPercent val="1"/>
            <c:showLeaderLines val="1"/>
          </c:dLbls>
          <c:cat>
            <c:strRef>
              <c:f>'слайды 37-38'!$I$5:$I$15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Здравоохранение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0">
                  <c:v>Условно утвержденные расходы</c:v>
                </c:pt>
              </c:strCache>
            </c:strRef>
          </c:cat>
          <c:val>
            <c:numRef>
              <c:f>'слайды 37-38'!$J$5:$J$15</c:f>
              <c:numCache>
                <c:formatCode>0.0</c:formatCode>
                <c:ptCount val="11"/>
                <c:pt idx="0">
                  <c:v>10.350589221688523</c:v>
                </c:pt>
                <c:pt idx="1">
                  <c:v>4.6808577166233094E-2</c:v>
                </c:pt>
                <c:pt idx="2">
                  <c:v>1.9342567916671001</c:v>
                </c:pt>
                <c:pt idx="4">
                  <c:v>70.778753128100178</c:v>
                </c:pt>
                <c:pt idx="5">
                  <c:v>8.7920211129151085</c:v>
                </c:pt>
                <c:pt idx="6" formatCode="0.000">
                  <c:v>0.17902291401554588</c:v>
                </c:pt>
                <c:pt idx="7">
                  <c:v>5.0883364446994577</c:v>
                </c:pt>
                <c:pt idx="8">
                  <c:v>4.0957505020453942E-2</c:v>
                </c:pt>
                <c:pt idx="9">
                  <c:v>1.247109921424314</c:v>
                </c:pt>
                <c:pt idx="10">
                  <c:v>1.5418073615474839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2.9953007371084601E-2"/>
          <c:y val="5.1996923951385145E-2"/>
          <c:w val="0.88575101764974074"/>
          <c:h val="0.37697351923366329"/>
        </c:manualLayout>
      </c:layout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zero"/>
  </c:chart>
  <c:spPr>
    <a:solidFill>
      <a:schemeClr val="accent3">
        <a:lumMod val="20000"/>
        <a:lumOff val="80000"/>
      </a:schemeClr>
    </a:solidFill>
  </c:sp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2023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</c:title>
    <c:view3D>
      <c:rotX val="30"/>
      <c:rotY val="104"/>
      <c:perspective val="20"/>
    </c:view3D>
    <c:plotArea>
      <c:layout>
        <c:manualLayout>
          <c:layoutTarget val="inner"/>
          <c:xMode val="edge"/>
          <c:yMode val="edge"/>
          <c:x val="9.4604861650214533E-2"/>
          <c:y val="0.29430681379881346"/>
          <c:w val="0.81079027669957315"/>
          <c:h val="0.57581162569732569"/>
        </c:manualLayout>
      </c:layout>
      <c:pie3DChart>
        <c:varyColors val="1"/>
        <c:ser>
          <c:idx val="0"/>
          <c:order val="0"/>
          <c:explosion val="65"/>
          <c:dPt>
            <c:idx val="0"/>
            <c:spPr>
              <a:solidFill>
                <a:schemeClr val="accent1"/>
              </a:solidFill>
              <a:ln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1"/>
            <c:explosion val="8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-1.6397164841720827E-2"/>
                  <c:y val="-6.6895831569440914E-2"/>
                </c:manualLayout>
              </c:layout>
              <c:dLblPos val="bestFit"/>
              <c:showPercent val="1"/>
            </c:dLbl>
            <c:dLbl>
              <c:idx val="1"/>
              <c:layout>
                <c:manualLayout>
                  <c:x val="-0.11397845088503324"/>
                  <c:y val="-0.12982624483767491"/>
                </c:manualLayout>
              </c:layout>
              <c:dLblPos val="bestFit"/>
              <c:showPercent val="1"/>
            </c:dLbl>
            <c:numFmt formatCode="0.0%" sourceLinked="0"/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'слайд 48'!$A$2:$A$3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'слайд 48'!$B$2:$B$3</c:f>
              <c:numCache>
                <c:formatCode>0.0</c:formatCode>
                <c:ptCount val="2"/>
                <c:pt idx="0">
                  <c:v>91.605092297136238</c:v>
                </c:pt>
                <c:pt idx="1">
                  <c:v>8.3949077028636836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7035775127768323E-2"/>
          <c:y val="0.15512501726757838"/>
          <c:w val="0.61601022511182368"/>
          <c:h val="0.12188365650969528"/>
        </c:manualLayout>
      </c:layout>
      <c:txPr>
        <a:bodyPr/>
        <a:lstStyle/>
        <a:p>
          <a:pPr>
            <a:defRPr sz="1200" b="0"/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77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2024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</c:title>
    <c:view3D>
      <c:rotX val="30"/>
      <c:rotY val="104"/>
      <c:perspective val="20"/>
    </c:view3D>
    <c:plotArea>
      <c:layout>
        <c:manualLayout>
          <c:layoutTarget val="inner"/>
          <c:xMode val="edge"/>
          <c:yMode val="edge"/>
          <c:x val="9.4604861650214589E-2"/>
          <c:y val="0.29430681379881368"/>
          <c:w val="0.81079027669957393"/>
          <c:h val="0.57581162569732569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1"/>
              </a:solidFill>
              <a:ln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1"/>
            <c:explosion val="8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-1.6397164841720827E-2"/>
                  <c:y val="-6.6895831569440914E-2"/>
                </c:manualLayout>
              </c:layout>
              <c:dLblPos val="bestFit"/>
              <c:showPercent val="1"/>
            </c:dLbl>
            <c:dLbl>
              <c:idx val="1"/>
              <c:layout>
                <c:manualLayout>
                  <c:x val="-0.11397845088503324"/>
                  <c:y val="-0.12982624483767491"/>
                </c:manualLayout>
              </c:layout>
              <c:dLblPos val="bestFit"/>
              <c:showPercent val="1"/>
            </c:dLbl>
            <c:numFmt formatCode="0.0%" sourceLinked="0"/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'слайд 48'!$D$2:$D$3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'слайд 48'!$E$2:$E$3</c:f>
              <c:numCache>
                <c:formatCode>0.0</c:formatCode>
                <c:ptCount val="2"/>
                <c:pt idx="0">
                  <c:v>89.649998868514828</c:v>
                </c:pt>
                <c:pt idx="1">
                  <c:v>10.350001131485129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2.0442930153322002E-2"/>
          <c:y val="0.15235493416508541"/>
          <c:w val="0.87393638188752765"/>
          <c:h val="8.5872576177285345E-2"/>
        </c:manualLayout>
      </c:layout>
      <c:txPr>
        <a:bodyPr/>
        <a:lstStyle/>
        <a:p>
          <a:pPr rtl="0"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77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2025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</c:title>
    <c:view3D>
      <c:rotX val="30"/>
      <c:rotY val="104"/>
      <c:perspective val="20"/>
    </c:view3D>
    <c:plotArea>
      <c:layout>
        <c:manualLayout>
          <c:layoutTarget val="inner"/>
          <c:xMode val="edge"/>
          <c:yMode val="edge"/>
          <c:x val="9.4604861650214672E-2"/>
          <c:y val="0.29430681379881396"/>
          <c:w val="0.81079027669957471"/>
          <c:h val="0.57581162569732569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1"/>
              </a:solidFill>
              <a:ln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1"/>
            <c:explosion val="8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-1.6397164841720827E-2"/>
                  <c:y val="-6.6895831569440914E-2"/>
                </c:manualLayout>
              </c:layout>
              <c:dLblPos val="bestFit"/>
              <c:showPercent val="1"/>
            </c:dLbl>
            <c:dLbl>
              <c:idx val="1"/>
              <c:layout>
                <c:manualLayout>
                  <c:x val="-0.11397845088503324"/>
                  <c:y val="-0.12982624483767491"/>
                </c:manualLayout>
              </c:layout>
              <c:dLblPos val="bestFit"/>
              <c:showPercent val="1"/>
            </c:dLbl>
            <c:numFmt formatCode="0.0%" sourceLinked="0"/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'слайд 48'!$G$2:$G$3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'слайд 48'!$H$2:$H$3</c:f>
              <c:numCache>
                <c:formatCode>0.0</c:formatCode>
                <c:ptCount val="2"/>
                <c:pt idx="0">
                  <c:v>89.487152446315704</c:v>
                </c:pt>
                <c:pt idx="1">
                  <c:v>10.512847553684352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5517241379310346E-2"/>
          <c:y val="0.15235493416508541"/>
          <c:w val="0.88448411620961176"/>
          <c:h val="8.5872576177285345E-2"/>
        </c:manualLayout>
      </c:layout>
      <c:txPr>
        <a:bodyPr/>
        <a:lstStyle/>
        <a:p>
          <a:pPr rtl="0"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77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2024 </a:t>
            </a:r>
            <a:r>
              <a:rPr lang="ru-RU" dirty="0"/>
              <a:t>год</a:t>
            </a: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1666695827920138E-2"/>
          <c:y val="0.32707913953481693"/>
          <c:w val="0.5000002034506037"/>
          <c:h val="0.50134261551647963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7.4058398950131665E-2"/>
                  <c:y val="-6.789442986293413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Percent val="1"/>
            </c:dLbl>
            <c:dLbl>
              <c:idx val="1"/>
              <c:layout>
                <c:manualLayout>
                  <c:x val="7.0606002588303523E-3"/>
                  <c:y val="-2.143533269824604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-6.3008311461067362E-2"/>
                  <c:y val="-6.105387868183141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82,6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Percent val="1"/>
            </c:dLbl>
            <c:showPercent val="1"/>
            <c:showLeaderLines val="1"/>
          </c:dLbls>
          <c:cat>
            <c:strRef>
              <c:f>'слад 19'!$B$14:$D$14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'слад 19'!$B$15:$D$15</c:f>
              <c:numCache>
                <c:formatCode>0.0</c:formatCode>
                <c:ptCount val="3"/>
                <c:pt idx="0">
                  <c:v>16.85091720651679</c:v>
                </c:pt>
                <c:pt idx="1">
                  <c:v>0.91772595521359313</c:v>
                </c:pt>
                <c:pt idx="2">
                  <c:v>82.231356838269619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16668853893267"/>
          <c:y val="0.37533687980691594"/>
          <c:w val="0.33833355205599308"/>
          <c:h val="0.39946556613399342"/>
        </c:manualLayout>
      </c:layout>
    </c:legend>
    <c:plotVisOnly val="1"/>
    <c:dispBlanksAs val="zero"/>
  </c:chart>
  <c:spPr>
    <a:gradFill rotWithShape="1">
      <a:gsLst>
        <a:gs pos="0">
          <a:schemeClr val="dk1">
            <a:tint val="15000"/>
            <a:satMod val="250000"/>
          </a:schemeClr>
        </a:gs>
        <a:gs pos="49000">
          <a:schemeClr val="dk1">
            <a:tint val="50000"/>
            <a:satMod val="200000"/>
          </a:schemeClr>
        </a:gs>
        <a:gs pos="49100">
          <a:schemeClr val="dk1">
            <a:tint val="64000"/>
            <a:satMod val="160000"/>
          </a:schemeClr>
        </a:gs>
        <a:gs pos="92000">
          <a:schemeClr val="dk1">
            <a:tint val="50000"/>
            <a:satMod val="200000"/>
          </a:schemeClr>
        </a:gs>
        <a:gs pos="100000">
          <a:schemeClr val="dk1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dk1"/>
      </a:solidFill>
      <a:prstDash val="solid"/>
    </a:ln>
    <a:effectLst>
      <a:outerShdw blurRad="50800" dist="25000" dir="5400000" rotWithShape="0">
        <a:schemeClr val="dk1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2025 </a:t>
            </a:r>
            <a:r>
              <a:rPr lang="ru-RU" dirty="0"/>
              <a:t>год</a:t>
            </a: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1312888543143785E-2"/>
          <c:y val="0.31903620987412418"/>
          <c:w val="0.50081096726889462"/>
          <c:h val="0.51742847483786347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5.7551993602096334E-2"/>
                  <c:y val="-5.17528304940435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-5.4442715200937832E-2"/>
                  <c:y val="-2.690217864214898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81,9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showPercent val="1"/>
          </c:dLbls>
          <c:cat>
            <c:strRef>
              <c:f>'слад 19'!$B$26:$D$26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'слад 19'!$B$27:$D$27</c:f>
              <c:numCache>
                <c:formatCode>0.0</c:formatCode>
                <c:ptCount val="3"/>
                <c:pt idx="0">
                  <c:v>17.592725401995107</c:v>
                </c:pt>
                <c:pt idx="1">
                  <c:v>0.92668254262851513</c:v>
                </c:pt>
                <c:pt idx="2" formatCode="0.000">
                  <c:v>81.480592055376334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667832242201795"/>
          <c:y val="0.37533687980691594"/>
          <c:w val="0.32901177061133158"/>
          <c:h val="0.39946556613399342"/>
        </c:manualLayout>
      </c:layout>
    </c:legend>
    <c:plotVisOnly val="1"/>
    <c:dispBlanksAs val="zero"/>
  </c:chart>
  <c:spPr>
    <a:gradFill rotWithShape="1">
      <a:gsLst>
        <a:gs pos="0">
          <a:schemeClr val="dk1">
            <a:tint val="15000"/>
            <a:satMod val="250000"/>
          </a:schemeClr>
        </a:gs>
        <a:gs pos="49000">
          <a:schemeClr val="dk1">
            <a:tint val="50000"/>
            <a:satMod val="200000"/>
          </a:schemeClr>
        </a:gs>
        <a:gs pos="49100">
          <a:schemeClr val="dk1">
            <a:tint val="64000"/>
            <a:satMod val="160000"/>
          </a:schemeClr>
        </a:gs>
        <a:gs pos="92000">
          <a:schemeClr val="dk1">
            <a:tint val="50000"/>
            <a:satMod val="200000"/>
          </a:schemeClr>
        </a:gs>
        <a:gs pos="100000">
          <a:schemeClr val="dk1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dk1"/>
      </a:solidFill>
      <a:prstDash val="solid"/>
    </a:ln>
    <a:effectLst>
      <a:outerShdw blurRad="50800" dist="25000" dir="5400000" rotWithShape="0">
        <a:schemeClr val="dk1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plotArea>
      <c:layout/>
      <c:bar3DChart>
        <c:barDir val="col"/>
        <c:grouping val="stacked"/>
        <c:ser>
          <c:idx val="1"/>
          <c:order val="1"/>
          <c:dLbls>
            <c:showVal val="1"/>
          </c:dLbls>
          <c:cat>
            <c:multiLvlStrRef>
              <c:f>'слайд 20'!$B$4:$B$10</c:f>
            </c:multiLvlStrRef>
          </c:cat>
          <c:val>
            <c:numRef>
              <c:f>'слайд 20'!$C$4:$C$10</c:f>
            </c:numRef>
          </c:val>
        </c:ser>
        <c:ser>
          <c:idx val="2"/>
          <c:order val="2"/>
          <c:dLbls>
            <c:showVal val="1"/>
          </c:dLbls>
          <c:cat>
            <c:multiLvlStrRef>
              <c:f>'[Лист Microsoft Excel.xls]слайд 20'!$B$4:$B$10</c:f>
            </c:multiLvlStrRef>
          </c:cat>
          <c:val>
            <c:numRef>
              <c:f>'[Лист Microsoft Excel.xls]слайд 20'!$C$4:$C$10</c:f>
            </c:numRef>
          </c:val>
        </c:ser>
        <c:ser>
          <c:idx val="3"/>
          <c:order val="3"/>
          <c:dLbls>
            <c:showVal val="1"/>
          </c:dLbls>
          <c:cat>
            <c:multiLvlStrRef>
              <c:f>'[Лист Microsoft Excel.xls]слайд 20'!$B$4:$B$10</c:f>
            </c:multiLvlStrRef>
          </c:cat>
          <c:val>
            <c:numRef>
              <c:f>'[Лист Microsoft Excel.xls]слайд 20'!$C$4:$C$10</c:f>
            </c:numRef>
          </c:val>
        </c:ser>
        <c:ser>
          <c:idx val="0"/>
          <c:order val="0"/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E840C4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E840C4"/>
              </a:solidFill>
            </c:spPr>
          </c:dPt>
          <c:dPt>
            <c:idx val="4"/>
            <c:spPr>
              <a:solidFill>
                <a:srgbClr val="00B0F0"/>
              </a:solidFill>
            </c:spPr>
          </c:dPt>
          <c:dPt>
            <c:idx val="5"/>
            <c:spPr>
              <a:solidFill>
                <a:srgbClr val="E840C4"/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0"/>
                  <c:y val="-0.3936170212765958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4492753623188409E-2"/>
                  <c:y val="-0.42907801418439756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2422414295367086E-2"/>
                  <c:y val="-0.42560836515034606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2.4844720496894412E-2"/>
                  <c:y val="-0.3971631205673759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1.7031967996440679E-2"/>
                  <c:y val="-0.45166837977387014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5"/>
              <c:layout>
                <c:manualLayout>
                  <c:x val="1.3828787212700552E-2"/>
                  <c:y val="-0.4213223854451215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6"/>
              <c:layout>
                <c:manualLayout>
                  <c:x val="2.8985507246376812E-2"/>
                  <c:y val="-0.40070921985815605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'[Лист Microsoft Excel.xls]слайд 20'!$B$4:$B$10</c:f>
              <c:strCache>
                <c:ptCount val="7"/>
                <c:pt idx="0">
                  <c:v>2019 год (факт)</c:v>
                </c:pt>
                <c:pt idx="1">
                  <c:v>2020 год (факт)</c:v>
                </c:pt>
                <c:pt idx="2">
                  <c:v>2021 год (факт)</c:v>
                </c:pt>
                <c:pt idx="3">
                  <c:v>2022 год (план)</c:v>
                </c:pt>
                <c:pt idx="4">
                  <c:v>2023 год (план)</c:v>
                </c:pt>
                <c:pt idx="5">
                  <c:v>2024 год (план)</c:v>
                </c:pt>
                <c:pt idx="6">
                  <c:v>2025 год (план)</c:v>
                </c:pt>
              </c:strCache>
            </c:strRef>
          </c:cat>
          <c:val>
            <c:numRef>
              <c:f>'[Лист Microsoft Excel.xls]слайд 20'!$C$4:$C$10</c:f>
              <c:numCache>
                <c:formatCode>_-* #,##0.00_р_._-;\-* #,##0.00_р_._-;_-* "-"??_р_._-;_-@_-</c:formatCode>
                <c:ptCount val="7"/>
                <c:pt idx="0">
                  <c:v>382821.8</c:v>
                </c:pt>
                <c:pt idx="1">
                  <c:v>424821.8</c:v>
                </c:pt>
                <c:pt idx="2">
                  <c:v>459415.5</c:v>
                </c:pt>
                <c:pt idx="3">
                  <c:v>434806.4</c:v>
                </c:pt>
                <c:pt idx="4">
                  <c:v>490943.8</c:v>
                </c:pt>
                <c:pt idx="5">
                  <c:v>448367.2</c:v>
                </c:pt>
                <c:pt idx="6">
                  <c:v>427272.1</c:v>
                </c:pt>
              </c:numCache>
            </c:numRef>
          </c:val>
        </c:ser>
        <c:dLbls>
          <c:showVal val="1"/>
        </c:dLbls>
        <c:gapWidth val="95"/>
        <c:gapDepth val="95"/>
        <c:shape val="box"/>
        <c:axId val="74194304"/>
        <c:axId val="74208384"/>
        <c:axId val="0"/>
      </c:bar3DChart>
      <c:catAx>
        <c:axId val="74194304"/>
        <c:scaling>
          <c:orientation val="minMax"/>
        </c:scaling>
        <c:axPos val="b"/>
        <c:numFmt formatCode="General" sourceLinked="1"/>
        <c:majorTickMark val="none"/>
        <c:tickLblPos val="nextTo"/>
        <c:crossAx val="74208384"/>
        <c:crosses val="autoZero"/>
        <c:auto val="1"/>
        <c:lblAlgn val="ctr"/>
        <c:lblOffset val="100"/>
      </c:catAx>
      <c:valAx>
        <c:axId val="74208384"/>
        <c:scaling>
          <c:orientation val="minMax"/>
        </c:scaling>
        <c:delete val="1"/>
        <c:axPos val="l"/>
        <c:numFmt formatCode="_-* #,##0.00_р_._-;\-* #,##0.00_р_._-;_-* &quot;-&quot;??_р_._-;_-@_-" sourceLinked="1"/>
        <c:tickLblPos val="nextTo"/>
        <c:crossAx val="741943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accent3">
        <a:lumMod val="60000"/>
        <a:lumOff val="40000"/>
      </a:schemeClr>
    </a:solidFill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title>
      <c:tx>
        <c:rich>
          <a:bodyPr/>
          <a:lstStyle/>
          <a:p>
            <a:pPr>
              <a:defRPr sz="2500" baseline="0"/>
            </a:pPr>
            <a:r>
              <a:rPr lang="ru-RU" sz="2500" baseline="0" dirty="0" smtClean="0">
                <a:solidFill>
                  <a:srgbClr val="7030A0"/>
                </a:solidFill>
              </a:rPr>
              <a:t>2023</a:t>
            </a:r>
            <a:r>
              <a:rPr lang="en-US" sz="2500" baseline="0" dirty="0" smtClean="0">
                <a:solidFill>
                  <a:srgbClr val="7030A0"/>
                </a:solidFill>
              </a:rPr>
              <a:t> </a:t>
            </a:r>
            <a:r>
              <a:rPr lang="ru-RU" sz="2500" baseline="0" dirty="0">
                <a:solidFill>
                  <a:srgbClr val="7030A0"/>
                </a:solidFill>
              </a:rPr>
              <a:t>год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0.14122386264216974"/>
                  <c:y val="-0.22146998082920036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rgbClr val="002060"/>
                        </a:solidFill>
                      </a:rPr>
                      <a:t>83,92</a:t>
                    </a:r>
                    <a:r>
                      <a:rPr lang="en-US" sz="1400" baseline="0" dirty="0" smtClean="0">
                        <a:solidFill>
                          <a:srgbClr val="002060"/>
                        </a:solidFill>
                      </a:rPr>
                      <a:t>%</a:t>
                    </a:r>
                    <a:endParaRPr lang="en-US" sz="1400" baseline="0" dirty="0">
                      <a:solidFill>
                        <a:srgbClr val="002060"/>
                      </a:solidFill>
                    </a:endParaRPr>
                  </a:p>
                </c:rich>
              </c:tx>
              <c:showPercent val="1"/>
            </c:dLbl>
            <c:dLbl>
              <c:idx val="1"/>
              <c:layout>
                <c:manualLayout>
                  <c:x val="-4.3597112860892386E-2"/>
                  <c:y val="-4.2959050181423314E-3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rgbClr val="002060"/>
                        </a:solidFill>
                      </a:rPr>
                      <a:t>11,36</a:t>
                    </a:r>
                    <a:r>
                      <a:rPr lang="en-US" sz="1400" baseline="0" dirty="0" smtClean="0">
                        <a:solidFill>
                          <a:srgbClr val="002060"/>
                        </a:solidFill>
                      </a:rPr>
                      <a:t>%</a:t>
                    </a:r>
                    <a:endParaRPr lang="en-US" sz="1400" baseline="0" dirty="0">
                      <a:solidFill>
                        <a:srgbClr val="002060"/>
                      </a:solidFill>
                    </a:endParaRPr>
                  </a:p>
                </c:rich>
              </c:tx>
              <c:showPercent val="1"/>
            </c:dLbl>
            <c:dLbl>
              <c:idx val="2"/>
              <c:layout>
                <c:manualLayout>
                  <c:x val="4.9181570532689692E-2"/>
                  <c:y val="-2.9887166005198441E-3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rgbClr val="002060"/>
                        </a:solidFill>
                      </a:rPr>
                      <a:t>4,71</a:t>
                    </a:r>
                    <a:r>
                      <a:rPr lang="en-US" sz="1400" baseline="0" dirty="0" smtClean="0">
                        <a:solidFill>
                          <a:srgbClr val="002060"/>
                        </a:solidFill>
                      </a:rPr>
                      <a:t>%</a:t>
                    </a:r>
                    <a:endParaRPr lang="en-US" sz="1400" baseline="0" dirty="0">
                      <a:solidFill>
                        <a:srgbClr val="002060"/>
                      </a:solidFill>
                    </a:endParaRPr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40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Лист12!$A$6:$A$8</c:f>
              <c:strCache>
                <c:ptCount val="3"/>
                <c:pt idx="0">
                  <c:v>НАЛОГИ НА ПРИБЫЛЬ, ДОХОДЫ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СОВОКУПНЫЙ ДОХОД</c:v>
                </c:pt>
              </c:strCache>
            </c:strRef>
          </c:cat>
          <c:val>
            <c:numRef>
              <c:f>Лист12!$B$6:$B$8</c:f>
              <c:numCache>
                <c:formatCode>0.00</c:formatCode>
                <c:ptCount val="3"/>
                <c:pt idx="0">
                  <c:v>85.300967645846526</c:v>
                </c:pt>
                <c:pt idx="1">
                  <c:v>9.3264334156755027</c:v>
                </c:pt>
                <c:pt idx="2">
                  <c:v>5.3725989384780641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1200" baseline="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aseline="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aseline="0">
                <a:solidFill>
                  <a:srgbClr val="002060"/>
                </a:solidFill>
              </a:defRPr>
            </a:pPr>
            <a:endParaRPr lang="ru-RU"/>
          </a:p>
        </c:txPr>
      </c:legendEntry>
      <c:txPr>
        <a:bodyPr/>
        <a:lstStyle/>
        <a:p>
          <a:pPr>
            <a:defRPr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zero"/>
  </c:chart>
  <c:spPr>
    <a:solidFill>
      <a:schemeClr val="bg2">
        <a:lumMod val="90000"/>
      </a:schemeClr>
    </a:solidFill>
    <a:ln w="9525" cap="flat" cmpd="sng" algn="ctr">
      <a:solidFill>
        <a:schemeClr val="accent2">
          <a:lumMod val="75000"/>
        </a:schemeClr>
      </a:solidFill>
      <a:prstDash val="solid"/>
    </a:ln>
    <a:effectLst>
      <a:outerShdw blurRad="190500" dist="228600" dir="2700000" sy="90000" rotWithShape="0">
        <a:srgbClr val="000000">
          <a:alpha val="255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title>
      <c:tx>
        <c:rich>
          <a:bodyPr/>
          <a:lstStyle/>
          <a:p>
            <a:pPr>
              <a:defRPr/>
            </a:pPr>
            <a:r>
              <a:rPr lang="ru-RU" sz="2500" baseline="0" dirty="0" smtClean="0">
                <a:solidFill>
                  <a:srgbClr val="7030A0"/>
                </a:solidFill>
              </a:rPr>
              <a:t>2024</a:t>
            </a:r>
            <a:r>
              <a:rPr lang="ru-RU" dirty="0" smtClean="0"/>
              <a:t> </a:t>
            </a:r>
            <a:r>
              <a:rPr lang="ru-RU" sz="2500" baseline="0" dirty="0">
                <a:solidFill>
                  <a:srgbClr val="7030A0"/>
                </a:solidFill>
              </a:rPr>
              <a:t>год</a:t>
            </a: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0415222215460944E-2"/>
          <c:y val="0.16256681517952351"/>
          <c:w val="0.84267719636214711"/>
          <c:h val="0.74220525040523788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5,52%</a:t>
                    </a:r>
                    <a:endParaRPr lang="en-US" dirty="0"/>
                  </a:p>
                </c:rich>
              </c:tx>
              <c:showCatName val="1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10,29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CatName val="1"/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4,19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20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Лист12!$D$6:$D$8</c:f>
              <c:strCache>
                <c:ptCount val="3"/>
                <c:pt idx="0">
                  <c:v>НАЛОГИ НА ПРИБЫЛЬ, ДОХОДЫ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СОВОКУПНЫЙ ДОХОД</c:v>
                </c:pt>
              </c:strCache>
            </c:strRef>
          </c:cat>
          <c:val>
            <c:numRef>
              <c:f>Лист12!$E$6:$E$8</c:f>
              <c:numCache>
                <c:formatCode>0.00</c:formatCode>
                <c:ptCount val="3"/>
                <c:pt idx="0">
                  <c:v>89.273182309879019</c:v>
                </c:pt>
                <c:pt idx="1">
                  <c:v>10.1927285125421</c:v>
                </c:pt>
                <c:pt idx="2">
                  <c:v>0.53408917757882934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spPr>
    <a:solidFill>
      <a:schemeClr val="accent5">
        <a:lumMod val="40000"/>
        <a:lumOff val="60000"/>
      </a:schemeClr>
    </a:solidFill>
    <a:ln>
      <a:solidFill>
        <a:schemeClr val="accent2">
          <a:lumMod val="75000"/>
        </a:schemeClr>
      </a:solidFill>
    </a:ln>
    <a:effectLst>
      <a:outerShdw blurRad="190500" dist="228600" dir="2700000" sy="90000" rotWithShape="0">
        <a:srgbClr val="000000">
          <a:alpha val="25500"/>
        </a:srgbClr>
      </a:outerShdw>
    </a:effectLst>
    <a:scene3d>
      <a:camera prst="orthographicFront" fov="0">
        <a:rot lat="0" lon="0" rev="0"/>
      </a:camera>
      <a:lightRig rig="soft" dir="tl">
        <a:rot lat="0" lon="0" rev="20100000"/>
      </a:lightRig>
    </a:scene3d>
    <a:sp3d>
      <a:bevelT w="50800" h="50800"/>
    </a:sp3d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title>
      <c:tx>
        <c:rich>
          <a:bodyPr/>
          <a:lstStyle/>
          <a:p>
            <a:pPr>
              <a:defRPr sz="2500" baseline="0">
                <a:solidFill>
                  <a:srgbClr val="7030A0"/>
                </a:solidFill>
              </a:defRPr>
            </a:pPr>
            <a:r>
              <a:rPr lang="ru-RU" sz="2500" baseline="0" dirty="0" smtClean="0">
                <a:solidFill>
                  <a:srgbClr val="7030A0"/>
                </a:solidFill>
              </a:rPr>
              <a:t>2025 </a:t>
            </a:r>
            <a:r>
              <a:rPr lang="ru-RU" sz="2500" baseline="0" dirty="0">
                <a:solidFill>
                  <a:srgbClr val="7030A0"/>
                </a:solidFill>
              </a:rPr>
              <a:t>год</a:t>
            </a:r>
          </a:p>
        </c:rich>
      </c:tx>
      <c:layout>
        <c:manualLayout>
          <c:xMode val="edge"/>
          <c:yMode val="edge"/>
          <c:x val="0.41581497650077404"/>
          <c:y val="1.7777653349757845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0.13616885389326341"/>
                  <c:y val="-9.823235637212024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84,70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Percent val="1"/>
            </c:dLbl>
            <c:dLbl>
              <c:idx val="1"/>
              <c:layout>
                <c:manualLayout>
                  <c:x val="-8.8478311154189776E-2"/>
                  <c:y val="2.991731940818104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10,94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6.6675781321137453E-2"/>
                  <c:y val="9.951391805177706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4,36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20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Лист12!$G$6:$G$8</c:f>
              <c:strCache>
                <c:ptCount val="3"/>
                <c:pt idx="0">
                  <c:v>НАЛОГИ НА ПРИБЫЛЬ, ДОХОДЫ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СОВОКУПНЫЙ ДОХОД</c:v>
                </c:pt>
              </c:strCache>
            </c:strRef>
          </c:cat>
          <c:val>
            <c:numRef>
              <c:f>Лист12!$H$6:$H$8</c:f>
              <c:numCache>
                <c:formatCode>0.00</c:formatCode>
                <c:ptCount val="3"/>
                <c:pt idx="0">
                  <c:v>84.903429410879127</c:v>
                </c:pt>
                <c:pt idx="1">
                  <c:v>9.9369643342490797</c:v>
                </c:pt>
                <c:pt idx="2">
                  <c:v>5.1596062548721484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t"/>
      <c:txPr>
        <a:bodyPr/>
        <a:lstStyle/>
        <a:p>
          <a:pPr>
            <a:defRPr sz="1200" baseline="0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zero"/>
  </c:chart>
  <c:spPr>
    <a:solidFill>
      <a:schemeClr val="accent5">
        <a:lumMod val="40000"/>
        <a:lumOff val="60000"/>
      </a:schemeClr>
    </a:solidFill>
    <a:ln w="9525" cap="flat" cmpd="sng" algn="ctr">
      <a:solidFill>
        <a:schemeClr val="accent2">
          <a:lumMod val="75000"/>
        </a:schemeClr>
      </a:solidFill>
      <a:prstDash val="solid"/>
    </a:ln>
    <a:effectLst>
      <a:outerShdw blurRad="190500" dist="228600" dir="2700000" sy="90000" rotWithShape="0">
        <a:srgbClr val="000000">
          <a:alpha val="255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tx>
        <c:rich>
          <a:bodyPr/>
          <a:lstStyle/>
          <a:p>
            <a:pPr>
              <a:defRPr/>
            </a:pPr>
            <a:r>
              <a:rPr lang="ru-RU"/>
              <a:t>2023 год</a:t>
            </a:r>
            <a:r>
              <a:rPr lang="en-US"/>
              <a:t> </a:t>
            </a:r>
            <a:endParaRPr lang="ru-RU"/>
          </a:p>
        </c:rich>
      </c:tx>
    </c:title>
    <c:view3D>
      <c:depthPercent val="100"/>
      <c:perspective val="30"/>
    </c:view3D>
    <c:plotArea>
      <c:layout>
        <c:manualLayout>
          <c:layoutTarget val="inner"/>
          <c:xMode val="edge"/>
          <c:yMode val="edge"/>
          <c:x val="8.7791568701949568E-2"/>
          <c:y val="0.10392910447818948"/>
          <c:w val="0.77640668570786453"/>
          <c:h val="0.86185111030693562"/>
        </c:manualLayout>
      </c:layout>
      <c:bar3DChart>
        <c:barDir val="col"/>
        <c:grouping val="clustered"/>
        <c:ser>
          <c:idx val="1"/>
          <c:order val="1"/>
          <c:cat>
            <c:multiLvlStrRef>
              <c:f>'слайд 24-26'!$A$5:$A$9</c:f>
            </c:multiLvlStrRef>
          </c:cat>
          <c:val>
            <c:numRef>
              <c:f>'слайд 24-26'!$C$5:$C$9</c:f>
            </c:numRef>
          </c:val>
        </c:ser>
        <c:ser>
          <c:idx val="2"/>
          <c:order val="2"/>
          <c:cat>
            <c:multiLvlStrRef>
              <c:f>'[Лист Microsoft Excel.xls]слайд 24-26'!$A$5:$A$9</c:f>
            </c:multiLvlStrRef>
          </c:cat>
          <c:val>
            <c:numRef>
              <c:f>'[Лист Microsoft Excel.xls]слайд 24-26'!$C$5:$C$9</c:f>
            </c:numRef>
          </c:val>
        </c:ser>
        <c:ser>
          <c:idx val="3"/>
          <c:order val="3"/>
          <c:cat>
            <c:multiLvlStrRef>
              <c:f>'[Лист Microsoft Excel.xls]слайд 24-26'!$A$5:$A$9</c:f>
            </c:multiLvlStrRef>
          </c:cat>
          <c:val>
            <c:numRef>
              <c:f>'[Лист Microsoft Excel.xls]слайд 24-26'!$C$5:$C$9</c:f>
            </c:numRef>
          </c:val>
        </c:ser>
        <c:ser>
          <c:idx val="0"/>
          <c:order val="0"/>
          <c:dLbls>
            <c:dLbl>
              <c:idx val="0"/>
              <c:layout>
                <c:manualLayout>
                  <c:x val="-3.2031807837401552E-3"/>
                  <c:y val="-2.9629422249596398E-2"/>
                </c:manualLayout>
              </c:layout>
              <c:showVal val="1"/>
            </c:dLbl>
            <c:dLbl>
              <c:idx val="5"/>
              <c:layout>
                <c:manualLayout>
                  <c:x val="4.4679600235155791E-2"/>
                  <c:y val="-4.5901639344262314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'[Лист Microsoft Excel.xls]слайд 24-26'!$A$5:$A$9</c:f>
              <c:strCache>
                <c:ptCount val="5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 (РАБОТ) И КОМПЕНСАЦИИ ЗАТРАТ ГОСУДАРСТВА</c:v>
                </c:pt>
                <c:pt idx="3">
                  <c:v>ДОХОДЫ ОТ ПРОДАЖИ МАТЕРИАЛЬНЫХ И НЕМАТЕРИАЛЬНЫХ АКТИВОВ</c:v>
                </c:pt>
                <c:pt idx="4">
                  <c:v>ПРОЧИЕ НЕНАЛОГОВЫЕ ДОХОДЫ</c:v>
                </c:pt>
              </c:strCache>
            </c:strRef>
          </c:cat>
          <c:val>
            <c:numRef>
              <c:f>'[Лист Microsoft Excel.xls]слайд 24-26'!$C$5:$C$9</c:f>
              <c:numCache>
                <c:formatCode>#,##0.00</c:formatCode>
                <c:ptCount val="5"/>
                <c:pt idx="0">
                  <c:v>97.521302344469106</c:v>
                </c:pt>
                <c:pt idx="1">
                  <c:v>2.0765892252707065E-2</c:v>
                </c:pt>
                <c:pt idx="2">
                  <c:v>0.14175605614174341</c:v>
                </c:pt>
                <c:pt idx="3">
                  <c:v>1.5718626774618538</c:v>
                </c:pt>
                <c:pt idx="4">
                  <c:v>0.74431302967446</c:v>
                </c:pt>
              </c:numCache>
            </c:numRef>
          </c:val>
        </c:ser>
        <c:gapWidth val="75"/>
        <c:shape val="cylinder"/>
        <c:axId val="76314112"/>
        <c:axId val="76315648"/>
        <c:axId val="0"/>
      </c:bar3DChart>
      <c:catAx>
        <c:axId val="76314112"/>
        <c:scaling>
          <c:orientation val="minMax"/>
        </c:scaling>
        <c:delete val="1"/>
        <c:axPos val="b"/>
        <c:tickLblPos val="nextTo"/>
        <c:crossAx val="76315648"/>
        <c:crosses val="autoZero"/>
        <c:auto val="1"/>
        <c:lblAlgn val="ctr"/>
        <c:lblOffset val="100"/>
      </c:catAx>
      <c:valAx>
        <c:axId val="76315648"/>
        <c:scaling>
          <c:orientation val="minMax"/>
        </c:scaling>
        <c:axPos val="l"/>
        <c:majorGridlines/>
        <c:numFmt formatCode="#,##0.00" sourceLinked="1"/>
        <c:majorTickMark val="none"/>
        <c:tickLblPos val="nextTo"/>
        <c:crossAx val="7631411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9849180375086868"/>
          <c:y val="0.5183780259406735"/>
          <c:w val="8.6419753086419707E-2"/>
          <c:h val="3.6755386565272483E-2"/>
        </c:manualLayout>
      </c:layout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 smtClean="0"/>
              <a:t>2024 </a:t>
            </a:r>
            <a:r>
              <a:rPr lang="ru-RU" sz="2400" dirty="0"/>
              <a:t>ГОД</a:t>
            </a:r>
            <a:endParaRPr lang="en-US" sz="2400" dirty="0"/>
          </a:p>
        </c:rich>
      </c:tx>
      <c:layout>
        <c:manualLayout>
          <c:xMode val="edge"/>
          <c:yMode val="edge"/>
          <c:x val="0.70720713646286493"/>
          <c:y val="6.913531858239156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1012470798299071"/>
          <c:w val="0.99030309817285889"/>
          <c:h val="0.67255172317254164"/>
        </c:manualLayout>
      </c:layout>
      <c:pie3DChart>
        <c:varyColors val="1"/>
        <c:ser>
          <c:idx val="0"/>
          <c:order val="0"/>
          <c:tx>
            <c:strRef>
              <c:f>'слайд 24-26'!$H$4</c:f>
              <c:strCache>
                <c:ptCount val="1"/>
                <c:pt idx="0">
                  <c:v>2021</c:v>
                </c:pt>
              </c:strCache>
            </c:strRef>
          </c:tx>
          <c:explosion val="65"/>
          <c:dPt>
            <c:idx val="0"/>
            <c:explosion val="115"/>
          </c:dPt>
          <c:dPt>
            <c:idx val="1"/>
            <c:explosion val="0"/>
          </c:dPt>
          <c:dPt>
            <c:idx val="2"/>
            <c:explosion val="61"/>
          </c:dPt>
          <c:dLbls>
            <c:dLbl>
              <c:idx val="0"/>
              <c:layout>
                <c:manualLayout>
                  <c:x val="-3.0941272965879434E-2"/>
                  <c:y val="2.761176232611004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98,62</a:t>
                    </a:r>
                    <a:endParaRPr lang="en-US" dirty="0"/>
                  </a:p>
                </c:rich>
              </c:tx>
              <c:dLblPos val="bestFit"/>
            </c:dLbl>
            <c:dLbl>
              <c:idx val="1"/>
              <c:layout>
                <c:manualLayout>
                  <c:x val="-1.5472396668030021E-2"/>
                  <c:y val="8.3887621278435714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0,14</a:t>
                    </a:r>
                    <a:endParaRPr lang="en-US" dirty="0"/>
                  </a:p>
                </c:rich>
              </c:tx>
              <c:numFmt formatCode="#,##0.00;[Red]#,##0.00" sourceLinked="0"/>
              <c:spPr/>
              <c:dLblPos val="bestFit"/>
              <c:showPercent val="1"/>
            </c:dLbl>
            <c:dLbl>
              <c:idx val="2"/>
              <c:layout>
                <c:manualLayout>
                  <c:x val="5.9998584251919583E-3"/>
                  <c:y val="-1.7135876953131075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1,0</a:t>
                    </a:r>
                    <a:endParaRPr lang="en-US" dirty="0"/>
                  </a:p>
                </c:rich>
              </c:tx>
              <c:numFmt formatCode="#,##0.00;[Red]#,##0.00" sourceLinked="0"/>
              <c:spPr/>
              <c:dLblPos val="bestFit"/>
            </c:dLbl>
            <c:dLbl>
              <c:idx val="3"/>
              <c:delete val="1"/>
            </c:dLbl>
            <c:dLbl>
              <c:idx val="4"/>
              <c:layout>
                <c:manualLayout>
                  <c:x val="3.8207103003866989E-2"/>
                  <c:y val="5.634664557611728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1,22</a:t>
                    </a:r>
                    <a:endParaRPr lang="en-US" dirty="0"/>
                  </a:p>
                </c:rich>
              </c:tx>
              <c:showPercent val="1"/>
            </c:dLbl>
            <c:numFmt formatCode="#,##0.00;[Red]#,##0.00" sourceLinked="0"/>
            <c:showPercent val="1"/>
          </c:dLbls>
          <c:cat>
            <c:strRef>
              <c:f>'слайд 24-26'!$I$3:$M$3</c:f>
              <c:strCache>
                <c:ptCount val="5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 (РАБОТ) И КОМПЕНСАЦИИ ЗАТРАТ ГОСУДАРСТВА</c:v>
                </c:pt>
                <c:pt idx="3">
                  <c:v>ДОХОДЫ ОТ ПРОДАЖИ МАТЕРИАЛЬНЫХ И НЕМАТЕРИАЛЬНЫХ АКТИВОВ</c:v>
                </c:pt>
                <c:pt idx="4">
                  <c:v>ПРОЧИЕ НЕНАЛОГОВЫЕ ДОХОДЫ</c:v>
                </c:pt>
              </c:strCache>
            </c:strRef>
          </c:cat>
          <c:val>
            <c:numRef>
              <c:f>'слайд 24-26'!$I$4:$M$4</c:f>
              <c:numCache>
                <c:formatCode>0.00</c:formatCode>
                <c:ptCount val="5"/>
                <c:pt idx="0">
                  <c:v>97.273750963077106</c:v>
                </c:pt>
                <c:pt idx="1">
                  <c:v>0.34614031481745416</c:v>
                </c:pt>
                <c:pt idx="2">
                  <c:v>1.7496163453887679</c:v>
                </c:pt>
                <c:pt idx="3">
                  <c:v>0.63049237671667313</c:v>
                </c:pt>
                <c:pt idx="4">
                  <c:v>3.1114798790967808E-2</c:v>
                </c:pt>
              </c:numCache>
            </c:numRef>
          </c:val>
        </c:ser>
        <c:ser>
          <c:idx val="1"/>
          <c:order val="1"/>
          <c:tx>
            <c:strRef>
              <c:f>'слайд 24-26'!$H$5</c:f>
              <c:strCache>
                <c:ptCount val="1"/>
                <c:pt idx="0">
                  <c:v>2022</c:v>
                </c:pt>
              </c:strCache>
            </c:strRef>
          </c:tx>
          <c:explosion val="25"/>
          <c:dLbls>
            <c:showPercent val="1"/>
          </c:dLbls>
          <c:cat>
            <c:strRef>
              <c:f>'слайд 24-26'!$I$3:$L$3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 (РАБОТ) И КОМПЕНСАЦИИ ЗАТРАТ ГОСУДАРСТВА</c:v>
                </c:pt>
                <c:pt idx="3">
                  <c:v>ДОХОДЫ ОТ ПРОДАЖИ МАТЕРИАЛЬНЫХ И НЕМАТЕРИАЛЬНЫХ АКТИВОВ</c:v>
                </c:pt>
              </c:strCache>
            </c:strRef>
          </c:cat>
          <c:val>
            <c:numRef>
              <c:f>'слайд 24-26'!$I$5:$L$5</c:f>
              <c:numCache>
                <c:formatCode>0.00</c:formatCode>
                <c:ptCount val="4"/>
                <c:pt idx="0">
                  <c:v>94.300949475019891</c:v>
                </c:pt>
                <c:pt idx="1">
                  <c:v>0.33556185523531573</c:v>
                </c:pt>
                <c:pt idx="2">
                  <c:v>1.6961459895774149</c:v>
                </c:pt>
                <c:pt idx="3">
                  <c:v>3.6673426801673812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3.2127921715959552E-2"/>
          <c:y val="7.9866263208812197E-2"/>
          <c:w val="0.25149194127513375"/>
          <c:h val="0.92013376655705037"/>
        </c:manualLayout>
      </c:layout>
    </c:legend>
    <c:plotVisOnly val="1"/>
    <c:dispBlanksAs val="zero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793B0-0E93-4897-A447-44AAD083CC64}" type="doc">
      <dgm:prSet loTypeId="urn:microsoft.com/office/officeart/2005/8/layout/hierarchy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C59AC04-BB01-4AB2-84CC-ABEC200D68A6}">
      <dgm:prSet phldrT="[Текст]" custT="1"/>
      <dgm:spPr>
        <a:xfrm>
          <a:off x="415146" y="1505"/>
          <a:ext cx="2427256" cy="1213628"/>
        </a:xfr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2000" b="1" dirty="0">
              <a:solidFill>
                <a:sysClr val="windowText" lastClr="000000"/>
              </a:solidFill>
              <a:latin typeface="Cambria"/>
              <a:ea typeface="+mn-ea"/>
              <a:cs typeface="+mn-cs"/>
            </a:rPr>
            <a:t>Профицит (доходы больше расходов)</a:t>
          </a:r>
        </a:p>
      </dgm:t>
    </dgm:pt>
    <dgm:pt modelId="{0C8ECAF1-18E8-47E1-BA2C-F0E83BF55E4B}" type="parTrans" cxnId="{B122DB6F-0A23-49F7-B3E6-02E74A691C8E}">
      <dgm:prSet/>
      <dgm:spPr/>
      <dgm:t>
        <a:bodyPr/>
        <a:lstStyle/>
        <a:p>
          <a:endParaRPr lang="ru-RU"/>
        </a:p>
      </dgm:t>
    </dgm:pt>
    <dgm:pt modelId="{7519342A-A22D-4424-935A-21BF210035A6}" type="sibTrans" cxnId="{B122DB6F-0A23-49F7-B3E6-02E74A691C8E}">
      <dgm:prSet/>
      <dgm:spPr/>
      <dgm:t>
        <a:bodyPr/>
        <a:lstStyle/>
        <a:p>
          <a:endParaRPr lang="ru-RU"/>
        </a:p>
      </dgm:t>
    </dgm:pt>
    <dgm:pt modelId="{1302C63C-5681-465F-B181-772EDEBDB656}">
      <dgm:prSet phldrT="[Текст]" custT="1"/>
      <dgm:spPr>
        <a:xfrm>
          <a:off x="900598" y="1518541"/>
          <a:ext cx="1941805" cy="12136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1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mbria"/>
              <a:ea typeface="+mn-ea"/>
              <a:cs typeface="+mn-cs"/>
            </a:rPr>
            <a:t>При превышении доходов над расходами принимается решение, как их использовать (например,накапливать резервы, остатки, погашать долг).</a:t>
          </a:r>
        </a:p>
      </dgm:t>
    </dgm:pt>
    <dgm:pt modelId="{9FFA1C2D-3371-4E7C-B540-11F9B15A38CA}" type="parTrans" cxnId="{0A7599DB-0565-4055-90BD-09E48CF9AE6D}">
      <dgm:prSet/>
      <dgm:spPr>
        <a:xfrm>
          <a:off x="657872" y="1215133"/>
          <a:ext cx="242725" cy="910221"/>
        </a:xfr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28FCE827-969A-47C1-91C8-5591D2302A73}" type="sibTrans" cxnId="{0A7599DB-0565-4055-90BD-09E48CF9AE6D}">
      <dgm:prSet/>
      <dgm:spPr/>
      <dgm:t>
        <a:bodyPr/>
        <a:lstStyle/>
        <a:p>
          <a:endParaRPr lang="ru-RU"/>
        </a:p>
      </dgm:t>
    </dgm:pt>
    <dgm:pt modelId="{759A003B-956C-44CB-B966-77ED472BA81A}" type="pres">
      <dgm:prSet presAssocID="{B15793B0-0E93-4897-A447-44AAD083CC6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25272D5-F5CC-433E-86D9-C039D11AEC45}" type="pres">
      <dgm:prSet presAssocID="{1C59AC04-BB01-4AB2-84CC-ABEC200D68A6}" presName="root" presStyleCnt="0"/>
      <dgm:spPr/>
    </dgm:pt>
    <dgm:pt modelId="{540791F9-CCC4-4AFE-A6A8-B678815076D5}" type="pres">
      <dgm:prSet presAssocID="{1C59AC04-BB01-4AB2-84CC-ABEC200D68A6}" presName="rootComposite" presStyleCnt="0"/>
      <dgm:spPr/>
    </dgm:pt>
    <dgm:pt modelId="{8635F9FE-D1CB-4B62-8813-C1440244973D}" type="pres">
      <dgm:prSet presAssocID="{1C59AC04-BB01-4AB2-84CC-ABEC200D68A6}" presName="rootText" presStyleLbl="node1" presStyleIdx="0" presStyleCnt="1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62A8229-D6AA-468F-838D-00B01F51D6E9}" type="pres">
      <dgm:prSet presAssocID="{1C59AC04-BB01-4AB2-84CC-ABEC200D68A6}" presName="rootConnector" presStyleLbl="node1" presStyleIdx="0" presStyleCnt="1"/>
      <dgm:spPr/>
      <dgm:t>
        <a:bodyPr/>
        <a:lstStyle/>
        <a:p>
          <a:endParaRPr lang="ru-RU"/>
        </a:p>
      </dgm:t>
    </dgm:pt>
    <dgm:pt modelId="{62C66162-1249-4309-95E6-34151052F14D}" type="pres">
      <dgm:prSet presAssocID="{1C59AC04-BB01-4AB2-84CC-ABEC200D68A6}" presName="childShape" presStyleCnt="0"/>
      <dgm:spPr/>
    </dgm:pt>
    <dgm:pt modelId="{CC2FD097-F3FB-4B3B-A75F-BAD9EC4A818B}" type="pres">
      <dgm:prSet presAssocID="{9FFA1C2D-3371-4E7C-B540-11F9B15A38CA}" presName="Name13" presStyleLbl="parChTrans1D2" presStyleIdx="0" presStyleCnt="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221"/>
              </a:lnTo>
              <a:lnTo>
                <a:pt x="242725" y="910221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FFA0B8A4-B681-4102-8750-4ABEBA00E471}" type="pres">
      <dgm:prSet presAssocID="{1302C63C-5681-465F-B181-772EDEBDB656}" presName="childText" presStyleLbl="bgAcc1" presStyleIdx="0" presStyleCnt="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0A7599DB-0565-4055-90BD-09E48CF9AE6D}" srcId="{1C59AC04-BB01-4AB2-84CC-ABEC200D68A6}" destId="{1302C63C-5681-465F-B181-772EDEBDB656}" srcOrd="0" destOrd="0" parTransId="{9FFA1C2D-3371-4E7C-B540-11F9B15A38CA}" sibTransId="{28FCE827-969A-47C1-91C8-5591D2302A73}"/>
    <dgm:cxn modelId="{6E81A41C-04C6-44ED-A884-0B65D5201F9F}" type="presOf" srcId="{1C59AC04-BB01-4AB2-84CC-ABEC200D68A6}" destId="{8635F9FE-D1CB-4B62-8813-C1440244973D}" srcOrd="0" destOrd="0" presId="urn:microsoft.com/office/officeart/2005/8/layout/hierarchy3"/>
    <dgm:cxn modelId="{B122DB6F-0A23-49F7-B3E6-02E74A691C8E}" srcId="{B15793B0-0E93-4897-A447-44AAD083CC64}" destId="{1C59AC04-BB01-4AB2-84CC-ABEC200D68A6}" srcOrd="0" destOrd="0" parTransId="{0C8ECAF1-18E8-47E1-BA2C-F0E83BF55E4B}" sibTransId="{7519342A-A22D-4424-935A-21BF210035A6}"/>
    <dgm:cxn modelId="{8750D209-0735-49A1-921C-817806E5952B}" type="presOf" srcId="{1302C63C-5681-465F-B181-772EDEBDB656}" destId="{FFA0B8A4-B681-4102-8750-4ABEBA00E471}" srcOrd="0" destOrd="0" presId="urn:microsoft.com/office/officeart/2005/8/layout/hierarchy3"/>
    <dgm:cxn modelId="{BD998AFA-7E67-4EDF-97FF-CCF772171FF9}" type="presOf" srcId="{1C59AC04-BB01-4AB2-84CC-ABEC200D68A6}" destId="{E62A8229-D6AA-468F-838D-00B01F51D6E9}" srcOrd="1" destOrd="0" presId="urn:microsoft.com/office/officeart/2005/8/layout/hierarchy3"/>
    <dgm:cxn modelId="{BD09EFBB-F368-44D2-9E82-41A1690D24FF}" type="presOf" srcId="{B15793B0-0E93-4897-A447-44AAD083CC64}" destId="{759A003B-956C-44CB-B966-77ED472BA81A}" srcOrd="0" destOrd="0" presId="urn:microsoft.com/office/officeart/2005/8/layout/hierarchy3"/>
    <dgm:cxn modelId="{1755DF0A-2BCD-443F-A814-BF349855A601}" type="presOf" srcId="{9FFA1C2D-3371-4E7C-B540-11F9B15A38CA}" destId="{CC2FD097-F3FB-4B3B-A75F-BAD9EC4A818B}" srcOrd="0" destOrd="0" presId="urn:microsoft.com/office/officeart/2005/8/layout/hierarchy3"/>
    <dgm:cxn modelId="{8FBD28A9-7E70-4F2A-87C1-E210E11C05C0}" type="presParOf" srcId="{759A003B-956C-44CB-B966-77ED472BA81A}" destId="{525272D5-F5CC-433E-86D9-C039D11AEC45}" srcOrd="0" destOrd="0" presId="urn:microsoft.com/office/officeart/2005/8/layout/hierarchy3"/>
    <dgm:cxn modelId="{FF3B5F72-9941-4313-8DEE-E0DC95519434}" type="presParOf" srcId="{525272D5-F5CC-433E-86D9-C039D11AEC45}" destId="{540791F9-CCC4-4AFE-A6A8-B678815076D5}" srcOrd="0" destOrd="0" presId="urn:microsoft.com/office/officeart/2005/8/layout/hierarchy3"/>
    <dgm:cxn modelId="{01C0448A-340C-451A-A087-93EC51B7CC89}" type="presParOf" srcId="{540791F9-CCC4-4AFE-A6A8-B678815076D5}" destId="{8635F9FE-D1CB-4B62-8813-C1440244973D}" srcOrd="0" destOrd="0" presId="urn:microsoft.com/office/officeart/2005/8/layout/hierarchy3"/>
    <dgm:cxn modelId="{5357A832-DA10-4C0A-A106-BEADD4C43E43}" type="presParOf" srcId="{540791F9-CCC4-4AFE-A6A8-B678815076D5}" destId="{E62A8229-D6AA-468F-838D-00B01F51D6E9}" srcOrd="1" destOrd="0" presId="urn:microsoft.com/office/officeart/2005/8/layout/hierarchy3"/>
    <dgm:cxn modelId="{3F5E6462-1999-4385-B730-8CC96E93084E}" type="presParOf" srcId="{525272D5-F5CC-433E-86D9-C039D11AEC45}" destId="{62C66162-1249-4309-95E6-34151052F14D}" srcOrd="1" destOrd="0" presId="urn:microsoft.com/office/officeart/2005/8/layout/hierarchy3"/>
    <dgm:cxn modelId="{2F6784EC-052D-4E12-9D53-56166CBBEE82}" type="presParOf" srcId="{62C66162-1249-4309-95E6-34151052F14D}" destId="{CC2FD097-F3FB-4B3B-A75F-BAD9EC4A818B}" srcOrd="0" destOrd="0" presId="urn:microsoft.com/office/officeart/2005/8/layout/hierarchy3"/>
    <dgm:cxn modelId="{55337EA0-38B1-4155-B0A4-C3D725567C08}" type="presParOf" srcId="{62C66162-1249-4309-95E6-34151052F14D}" destId="{FFA0B8A4-B681-4102-8750-4ABEBA00E471}" srcOrd="1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5793B0-0E93-4897-A447-44AAD083CC64}" type="doc">
      <dgm:prSet loTypeId="urn:microsoft.com/office/officeart/2005/8/layout/hierarchy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C59AC04-BB01-4AB2-84CC-ABEC200D68A6}">
      <dgm:prSet phldrT="[Текст]" custT="1"/>
      <dgm:spPr>
        <a:xfrm>
          <a:off x="415146" y="1505"/>
          <a:ext cx="2427256" cy="1213628"/>
        </a:xfrm>
        <a:solidFill>
          <a:srgbClr val="009DD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2000" b="1" dirty="0">
              <a:solidFill>
                <a:sysClr val="windowText" lastClr="000000"/>
              </a:solidFill>
              <a:latin typeface="Cambria"/>
              <a:ea typeface="+mn-ea"/>
              <a:cs typeface="+mn-cs"/>
            </a:rPr>
            <a:t>Дефицит (расходы больше доходов)</a:t>
          </a:r>
        </a:p>
      </dgm:t>
    </dgm:pt>
    <dgm:pt modelId="{0C8ECAF1-18E8-47E1-BA2C-F0E83BF55E4B}" type="parTrans" cxnId="{B122DB6F-0A23-49F7-B3E6-02E74A691C8E}">
      <dgm:prSet/>
      <dgm:spPr/>
      <dgm:t>
        <a:bodyPr/>
        <a:lstStyle/>
        <a:p>
          <a:endParaRPr lang="ru-RU"/>
        </a:p>
      </dgm:t>
    </dgm:pt>
    <dgm:pt modelId="{7519342A-A22D-4424-935A-21BF210035A6}" type="sibTrans" cxnId="{B122DB6F-0A23-49F7-B3E6-02E74A691C8E}">
      <dgm:prSet/>
      <dgm:spPr/>
      <dgm:t>
        <a:bodyPr/>
        <a:lstStyle/>
        <a:p>
          <a:endParaRPr lang="ru-RU"/>
        </a:p>
      </dgm:t>
    </dgm:pt>
    <dgm:pt modelId="{1302C63C-5681-465F-B181-772EDEBDB656}">
      <dgm:prSet phldrT="[Текст]" custT="1"/>
      <dgm:spPr>
        <a:xfrm>
          <a:off x="900598" y="1518541"/>
          <a:ext cx="1941805" cy="12136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009DD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1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mbria"/>
              <a:ea typeface="+mn-ea"/>
              <a:cs typeface="+mn-cs"/>
            </a:rPr>
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остатки, взять  в долг)</a:t>
          </a:r>
        </a:p>
      </dgm:t>
    </dgm:pt>
    <dgm:pt modelId="{9FFA1C2D-3371-4E7C-B540-11F9B15A38CA}" type="parTrans" cxnId="{0A7599DB-0565-4055-90BD-09E48CF9AE6D}">
      <dgm:prSet/>
      <dgm:spPr>
        <a:xfrm>
          <a:off x="657872" y="1215133"/>
          <a:ext cx="242725" cy="910221"/>
        </a:xfrm>
        <a:noFill/>
        <a:ln w="25400" cap="flat" cmpd="sng" algn="ctr">
          <a:solidFill>
            <a:srgbClr val="0BD0D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28FCE827-969A-47C1-91C8-5591D2302A73}" type="sibTrans" cxnId="{0A7599DB-0565-4055-90BD-09E48CF9AE6D}">
      <dgm:prSet/>
      <dgm:spPr/>
      <dgm:t>
        <a:bodyPr/>
        <a:lstStyle/>
        <a:p>
          <a:endParaRPr lang="ru-RU"/>
        </a:p>
      </dgm:t>
    </dgm:pt>
    <dgm:pt modelId="{759A003B-956C-44CB-B966-77ED472BA81A}" type="pres">
      <dgm:prSet presAssocID="{B15793B0-0E93-4897-A447-44AAD083CC6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25272D5-F5CC-433E-86D9-C039D11AEC45}" type="pres">
      <dgm:prSet presAssocID="{1C59AC04-BB01-4AB2-84CC-ABEC200D68A6}" presName="root" presStyleCnt="0"/>
      <dgm:spPr/>
    </dgm:pt>
    <dgm:pt modelId="{540791F9-CCC4-4AFE-A6A8-B678815076D5}" type="pres">
      <dgm:prSet presAssocID="{1C59AC04-BB01-4AB2-84CC-ABEC200D68A6}" presName="rootComposite" presStyleCnt="0"/>
      <dgm:spPr/>
    </dgm:pt>
    <dgm:pt modelId="{8635F9FE-D1CB-4B62-8813-C1440244973D}" type="pres">
      <dgm:prSet presAssocID="{1C59AC04-BB01-4AB2-84CC-ABEC200D68A6}" presName="rootText" presStyleLbl="node1" presStyleIdx="0" presStyleCnt="1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62A8229-D6AA-468F-838D-00B01F51D6E9}" type="pres">
      <dgm:prSet presAssocID="{1C59AC04-BB01-4AB2-84CC-ABEC200D68A6}" presName="rootConnector" presStyleLbl="node1" presStyleIdx="0" presStyleCnt="1"/>
      <dgm:spPr/>
      <dgm:t>
        <a:bodyPr/>
        <a:lstStyle/>
        <a:p>
          <a:endParaRPr lang="ru-RU"/>
        </a:p>
      </dgm:t>
    </dgm:pt>
    <dgm:pt modelId="{62C66162-1249-4309-95E6-34151052F14D}" type="pres">
      <dgm:prSet presAssocID="{1C59AC04-BB01-4AB2-84CC-ABEC200D68A6}" presName="childShape" presStyleCnt="0"/>
      <dgm:spPr/>
    </dgm:pt>
    <dgm:pt modelId="{CC2FD097-F3FB-4B3B-A75F-BAD9EC4A818B}" type="pres">
      <dgm:prSet presAssocID="{9FFA1C2D-3371-4E7C-B540-11F9B15A38CA}" presName="Name13" presStyleLbl="parChTrans1D2" presStyleIdx="0" presStyleCnt="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221"/>
              </a:lnTo>
              <a:lnTo>
                <a:pt x="242725" y="910221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FFA0B8A4-B681-4102-8750-4ABEBA00E471}" type="pres">
      <dgm:prSet presAssocID="{1302C63C-5681-465F-B181-772EDEBDB656}" presName="childText" presStyleLbl="bgAcc1" presStyleIdx="0" presStyleCnt="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0A7599DB-0565-4055-90BD-09E48CF9AE6D}" srcId="{1C59AC04-BB01-4AB2-84CC-ABEC200D68A6}" destId="{1302C63C-5681-465F-B181-772EDEBDB656}" srcOrd="0" destOrd="0" parTransId="{9FFA1C2D-3371-4E7C-B540-11F9B15A38CA}" sibTransId="{28FCE827-969A-47C1-91C8-5591D2302A73}"/>
    <dgm:cxn modelId="{EA93F261-3DEF-499F-9722-CB88F97034DE}" type="presOf" srcId="{1C59AC04-BB01-4AB2-84CC-ABEC200D68A6}" destId="{8635F9FE-D1CB-4B62-8813-C1440244973D}" srcOrd="0" destOrd="0" presId="urn:microsoft.com/office/officeart/2005/8/layout/hierarchy3"/>
    <dgm:cxn modelId="{9035EAB6-D338-444D-B2BA-3D7098531A4A}" type="presOf" srcId="{1C59AC04-BB01-4AB2-84CC-ABEC200D68A6}" destId="{E62A8229-D6AA-468F-838D-00B01F51D6E9}" srcOrd="1" destOrd="0" presId="urn:microsoft.com/office/officeart/2005/8/layout/hierarchy3"/>
    <dgm:cxn modelId="{1A98F93F-1263-4228-BC40-615904D50B84}" type="presOf" srcId="{B15793B0-0E93-4897-A447-44AAD083CC64}" destId="{759A003B-956C-44CB-B966-77ED472BA81A}" srcOrd="0" destOrd="0" presId="urn:microsoft.com/office/officeart/2005/8/layout/hierarchy3"/>
    <dgm:cxn modelId="{35801591-7C4C-4157-A814-87B4FA9A85B3}" type="presOf" srcId="{1302C63C-5681-465F-B181-772EDEBDB656}" destId="{FFA0B8A4-B681-4102-8750-4ABEBA00E471}" srcOrd="0" destOrd="0" presId="urn:microsoft.com/office/officeart/2005/8/layout/hierarchy3"/>
    <dgm:cxn modelId="{0ACFE512-6028-4BF1-90FF-F8EF129C6906}" type="presOf" srcId="{9FFA1C2D-3371-4E7C-B540-11F9B15A38CA}" destId="{CC2FD097-F3FB-4B3B-A75F-BAD9EC4A818B}" srcOrd="0" destOrd="0" presId="urn:microsoft.com/office/officeart/2005/8/layout/hierarchy3"/>
    <dgm:cxn modelId="{B122DB6F-0A23-49F7-B3E6-02E74A691C8E}" srcId="{B15793B0-0E93-4897-A447-44AAD083CC64}" destId="{1C59AC04-BB01-4AB2-84CC-ABEC200D68A6}" srcOrd="0" destOrd="0" parTransId="{0C8ECAF1-18E8-47E1-BA2C-F0E83BF55E4B}" sibTransId="{7519342A-A22D-4424-935A-21BF210035A6}"/>
    <dgm:cxn modelId="{631F8783-D9F3-4A42-9DED-478A8A7A5A03}" type="presParOf" srcId="{759A003B-956C-44CB-B966-77ED472BA81A}" destId="{525272D5-F5CC-433E-86D9-C039D11AEC45}" srcOrd="0" destOrd="0" presId="urn:microsoft.com/office/officeart/2005/8/layout/hierarchy3"/>
    <dgm:cxn modelId="{7CE09903-D376-4291-8078-B8B2161A003E}" type="presParOf" srcId="{525272D5-F5CC-433E-86D9-C039D11AEC45}" destId="{540791F9-CCC4-4AFE-A6A8-B678815076D5}" srcOrd="0" destOrd="0" presId="urn:microsoft.com/office/officeart/2005/8/layout/hierarchy3"/>
    <dgm:cxn modelId="{C2F29E53-BAEB-4D7D-A492-0E1B09456B1E}" type="presParOf" srcId="{540791F9-CCC4-4AFE-A6A8-B678815076D5}" destId="{8635F9FE-D1CB-4B62-8813-C1440244973D}" srcOrd="0" destOrd="0" presId="urn:microsoft.com/office/officeart/2005/8/layout/hierarchy3"/>
    <dgm:cxn modelId="{CEBD3612-8D4A-4589-BB08-39FC23AE5785}" type="presParOf" srcId="{540791F9-CCC4-4AFE-A6A8-B678815076D5}" destId="{E62A8229-D6AA-468F-838D-00B01F51D6E9}" srcOrd="1" destOrd="0" presId="urn:microsoft.com/office/officeart/2005/8/layout/hierarchy3"/>
    <dgm:cxn modelId="{68912835-A33F-442A-A6EE-635EB3CF0164}" type="presParOf" srcId="{525272D5-F5CC-433E-86D9-C039D11AEC45}" destId="{62C66162-1249-4309-95E6-34151052F14D}" srcOrd="1" destOrd="0" presId="urn:microsoft.com/office/officeart/2005/8/layout/hierarchy3"/>
    <dgm:cxn modelId="{4AFB2B19-DDB8-4214-BD34-DEA20EEEF155}" type="presParOf" srcId="{62C66162-1249-4309-95E6-34151052F14D}" destId="{CC2FD097-F3FB-4B3B-A75F-BAD9EC4A818B}" srcOrd="0" destOrd="0" presId="urn:microsoft.com/office/officeart/2005/8/layout/hierarchy3"/>
    <dgm:cxn modelId="{BFB57D04-77BC-41A5-8DAF-A83A60309E7B}" type="presParOf" srcId="{62C66162-1249-4309-95E6-34151052F14D}" destId="{FFA0B8A4-B681-4102-8750-4ABEBA00E471}" srcOrd="1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D9D494-103E-49C0-A66B-B0D331430B22}" type="doc">
      <dgm:prSet loTypeId="urn:microsoft.com/office/officeart/2005/8/layout/pyramid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3CAEA0-39D0-46EB-BC5C-D478433D3222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550" dirty="0" smtClean="0">
              <a:solidFill>
                <a:srgbClr val="7030A0"/>
              </a:solidFill>
            </a:rPr>
            <a:t>НАЛОГОВЫЕ</a:t>
          </a:r>
        </a:p>
        <a:p>
          <a:r>
            <a:rPr lang="ru-RU" sz="1550" dirty="0" smtClean="0">
              <a:solidFill>
                <a:srgbClr val="7030A0"/>
              </a:solidFill>
            </a:rPr>
            <a:t>ДОХОДЫ</a:t>
          </a:r>
          <a:endParaRPr lang="ru-RU" sz="1550" dirty="0">
            <a:solidFill>
              <a:srgbClr val="7030A0"/>
            </a:solidFill>
          </a:endParaRPr>
        </a:p>
      </dgm:t>
    </dgm:pt>
    <dgm:pt modelId="{36A64642-B55E-4DBD-8D41-A565398C5780}" type="parTrans" cxnId="{CC8D2338-C4EE-4C75-B8A5-027E9852F81E}">
      <dgm:prSet/>
      <dgm:spPr/>
      <dgm:t>
        <a:bodyPr/>
        <a:lstStyle/>
        <a:p>
          <a:endParaRPr lang="ru-RU"/>
        </a:p>
      </dgm:t>
    </dgm:pt>
    <dgm:pt modelId="{B7E1977B-E043-4FFB-BD53-7BE6BB9A6E7E}" type="sibTrans" cxnId="{CC8D2338-C4EE-4C75-B8A5-027E9852F81E}">
      <dgm:prSet/>
      <dgm:spPr/>
      <dgm:t>
        <a:bodyPr/>
        <a:lstStyle/>
        <a:p>
          <a:endParaRPr lang="ru-RU"/>
        </a:p>
      </dgm:t>
    </dgm:pt>
    <dgm:pt modelId="{2EDD3D8C-794B-418D-9FFA-915E1BD2E036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550" dirty="0" smtClean="0">
              <a:solidFill>
                <a:srgbClr val="7030A0"/>
              </a:solidFill>
            </a:rPr>
            <a:t>НЕНАЛОГОВЫЕ</a:t>
          </a:r>
        </a:p>
        <a:p>
          <a:r>
            <a:rPr lang="ru-RU" sz="1550" dirty="0" smtClean="0">
              <a:solidFill>
                <a:srgbClr val="7030A0"/>
              </a:solidFill>
            </a:rPr>
            <a:t>ДОХОДЫ</a:t>
          </a:r>
          <a:endParaRPr lang="ru-RU" sz="1550" dirty="0">
            <a:solidFill>
              <a:srgbClr val="7030A0"/>
            </a:solidFill>
          </a:endParaRPr>
        </a:p>
      </dgm:t>
    </dgm:pt>
    <dgm:pt modelId="{3AF3DF67-EEDD-4FF1-90E1-ABD58811F201}" type="parTrans" cxnId="{7B4D93FE-E257-489C-8C8B-4B4EB56771AB}">
      <dgm:prSet/>
      <dgm:spPr/>
      <dgm:t>
        <a:bodyPr/>
        <a:lstStyle/>
        <a:p>
          <a:endParaRPr lang="ru-RU"/>
        </a:p>
      </dgm:t>
    </dgm:pt>
    <dgm:pt modelId="{23055349-F10F-47F5-9181-07703EB4BC11}" type="sibTrans" cxnId="{7B4D93FE-E257-489C-8C8B-4B4EB56771AB}">
      <dgm:prSet/>
      <dgm:spPr/>
      <dgm:t>
        <a:bodyPr/>
        <a:lstStyle/>
        <a:p>
          <a:endParaRPr lang="ru-RU"/>
        </a:p>
      </dgm:t>
    </dgm:pt>
    <dgm:pt modelId="{5356AEF1-DB3E-429F-B906-41070DA4656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solidFill>
                <a:srgbClr val="FF0066"/>
              </a:solidFill>
            </a:rPr>
            <a:t>БЮДЖЕТ</a:t>
          </a:r>
          <a:endParaRPr lang="ru-RU" sz="1800" dirty="0">
            <a:solidFill>
              <a:srgbClr val="FF0066"/>
            </a:solidFill>
          </a:endParaRPr>
        </a:p>
      </dgm:t>
    </dgm:pt>
    <dgm:pt modelId="{EC0A16A3-BEF2-4125-BCE1-C1BA42F72DE6}" type="parTrans" cxnId="{261F691D-1A0E-433A-AB01-598BC7201CD8}">
      <dgm:prSet/>
      <dgm:spPr/>
      <dgm:t>
        <a:bodyPr/>
        <a:lstStyle/>
        <a:p>
          <a:endParaRPr lang="ru-RU"/>
        </a:p>
      </dgm:t>
    </dgm:pt>
    <dgm:pt modelId="{2DF55E1F-E503-4948-B6B3-116D72DE4ED9}" type="sibTrans" cxnId="{261F691D-1A0E-433A-AB01-598BC7201CD8}">
      <dgm:prSet/>
      <dgm:spPr/>
      <dgm:t>
        <a:bodyPr/>
        <a:lstStyle/>
        <a:p>
          <a:endParaRPr lang="ru-RU"/>
        </a:p>
      </dgm:t>
    </dgm:pt>
    <dgm:pt modelId="{1D6CF011-6576-4565-8AE0-A80E0737FCF3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БЕЗВОЗМЕЗДНЫЕ</a:t>
          </a:r>
        </a:p>
        <a:p>
          <a:r>
            <a:rPr lang="ru-RU" sz="1500" dirty="0" smtClean="0">
              <a:solidFill>
                <a:srgbClr val="7030A0"/>
              </a:solidFill>
            </a:rPr>
            <a:t>ПОСТУПЛЕНИЯ</a:t>
          </a:r>
          <a:endParaRPr lang="ru-RU" sz="1500" dirty="0">
            <a:solidFill>
              <a:srgbClr val="7030A0"/>
            </a:solidFill>
          </a:endParaRPr>
        </a:p>
      </dgm:t>
    </dgm:pt>
    <dgm:pt modelId="{6254E4E5-91D0-4366-BDAB-90224A1DEBF2}" type="parTrans" cxnId="{C0CF3BB7-30F7-4D49-8F96-73B718112BD8}">
      <dgm:prSet/>
      <dgm:spPr/>
      <dgm:t>
        <a:bodyPr/>
        <a:lstStyle/>
        <a:p>
          <a:endParaRPr lang="ru-RU"/>
        </a:p>
      </dgm:t>
    </dgm:pt>
    <dgm:pt modelId="{72E27CB4-E05E-4807-A5FD-AD79B7E8BDF1}" type="sibTrans" cxnId="{C0CF3BB7-30F7-4D49-8F96-73B718112BD8}">
      <dgm:prSet/>
      <dgm:spPr/>
      <dgm:t>
        <a:bodyPr/>
        <a:lstStyle/>
        <a:p>
          <a:endParaRPr lang="ru-RU"/>
        </a:p>
      </dgm:t>
    </dgm:pt>
    <dgm:pt modelId="{A46D543A-C6DC-423F-A000-5696995E452F}" type="pres">
      <dgm:prSet presAssocID="{00D9D494-103E-49C0-A66B-B0D331430B22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A47E59-BC95-4252-92FC-1ABF131CAC7E}" type="pres">
      <dgm:prSet presAssocID="{00D9D494-103E-49C0-A66B-B0D331430B22}" presName="triangle1" presStyleLbl="node1" presStyleIdx="0" presStyleCnt="4" custScaleX="115848" custScaleY="81421" custLinFactNeighborX="7148" custLinFactNeighborY="-10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F30F3-BFFF-4FCF-BF33-4E04FA6B3DC6}" type="pres">
      <dgm:prSet presAssocID="{00D9D494-103E-49C0-A66B-B0D331430B22}" presName="triangle2" presStyleLbl="node1" presStyleIdx="1" presStyleCnt="4" custScaleX="127294" custLinFactNeighborX="-47611" custLinFactNeighborY="-18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50E515-D8A0-4733-818A-C7483F82BEAD}" type="pres">
      <dgm:prSet presAssocID="{00D9D494-103E-49C0-A66B-B0D331430B22}" presName="triangle3" presStyleLbl="node1" presStyleIdx="2" presStyleCnt="4" custLinFactNeighborX="-263" custLinFactNeighborY="12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AAFF67-47C1-4BDE-8D97-1CB9B46BA8FD}" type="pres">
      <dgm:prSet presAssocID="{00D9D494-103E-49C0-A66B-B0D331430B22}" presName="triangle4" presStyleLbl="node1" presStyleIdx="3" presStyleCnt="4" custScaleX="134951" custScaleY="94450" custLinFactNeighborX="47560" custLinFactNeighborY="-15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CF3BB7-30F7-4D49-8F96-73B718112BD8}" srcId="{00D9D494-103E-49C0-A66B-B0D331430B22}" destId="{1D6CF011-6576-4565-8AE0-A80E0737FCF3}" srcOrd="3" destOrd="0" parTransId="{6254E4E5-91D0-4366-BDAB-90224A1DEBF2}" sibTransId="{72E27CB4-E05E-4807-A5FD-AD79B7E8BDF1}"/>
    <dgm:cxn modelId="{8D1D8AEB-A7FA-4E06-976D-2AF86BD6CAC4}" type="presOf" srcId="{5356AEF1-DB3E-429F-B906-41070DA4656C}" destId="{1050E515-D8A0-4733-818A-C7483F82BEAD}" srcOrd="0" destOrd="0" presId="urn:microsoft.com/office/officeart/2005/8/layout/pyramid4"/>
    <dgm:cxn modelId="{CC8D2338-C4EE-4C75-B8A5-027E9852F81E}" srcId="{00D9D494-103E-49C0-A66B-B0D331430B22}" destId="{723CAEA0-39D0-46EB-BC5C-D478433D3222}" srcOrd="0" destOrd="0" parTransId="{36A64642-B55E-4DBD-8D41-A565398C5780}" sibTransId="{B7E1977B-E043-4FFB-BD53-7BE6BB9A6E7E}"/>
    <dgm:cxn modelId="{261F691D-1A0E-433A-AB01-598BC7201CD8}" srcId="{00D9D494-103E-49C0-A66B-B0D331430B22}" destId="{5356AEF1-DB3E-429F-B906-41070DA4656C}" srcOrd="2" destOrd="0" parTransId="{EC0A16A3-BEF2-4125-BCE1-C1BA42F72DE6}" sibTransId="{2DF55E1F-E503-4948-B6B3-116D72DE4ED9}"/>
    <dgm:cxn modelId="{7B4D93FE-E257-489C-8C8B-4B4EB56771AB}" srcId="{00D9D494-103E-49C0-A66B-B0D331430B22}" destId="{2EDD3D8C-794B-418D-9FFA-915E1BD2E036}" srcOrd="1" destOrd="0" parTransId="{3AF3DF67-EEDD-4FF1-90E1-ABD58811F201}" sibTransId="{23055349-F10F-47F5-9181-07703EB4BC11}"/>
    <dgm:cxn modelId="{EA38A11B-49FB-4FB0-8C02-6AD6AE89EC2D}" type="presOf" srcId="{2EDD3D8C-794B-418D-9FFA-915E1BD2E036}" destId="{ED0F30F3-BFFF-4FCF-BF33-4E04FA6B3DC6}" srcOrd="0" destOrd="0" presId="urn:microsoft.com/office/officeart/2005/8/layout/pyramid4"/>
    <dgm:cxn modelId="{78514A3E-5872-417C-8350-9C67EFBC9A16}" type="presOf" srcId="{00D9D494-103E-49C0-A66B-B0D331430B22}" destId="{A46D543A-C6DC-423F-A000-5696995E452F}" srcOrd="0" destOrd="0" presId="urn:microsoft.com/office/officeart/2005/8/layout/pyramid4"/>
    <dgm:cxn modelId="{92E2AE94-E6CF-4F32-9695-EA65A57A4D3C}" type="presOf" srcId="{723CAEA0-39D0-46EB-BC5C-D478433D3222}" destId="{9FA47E59-BC95-4252-92FC-1ABF131CAC7E}" srcOrd="0" destOrd="0" presId="urn:microsoft.com/office/officeart/2005/8/layout/pyramid4"/>
    <dgm:cxn modelId="{4640861D-ADE8-4921-BF1C-4BCDACC1B9A2}" type="presOf" srcId="{1D6CF011-6576-4565-8AE0-A80E0737FCF3}" destId="{F5AAFF67-47C1-4BDE-8D97-1CB9B46BA8FD}" srcOrd="0" destOrd="0" presId="urn:microsoft.com/office/officeart/2005/8/layout/pyramid4"/>
    <dgm:cxn modelId="{E0CF92BA-1788-4032-8939-159CFEA64997}" type="presParOf" srcId="{A46D543A-C6DC-423F-A000-5696995E452F}" destId="{9FA47E59-BC95-4252-92FC-1ABF131CAC7E}" srcOrd="0" destOrd="0" presId="urn:microsoft.com/office/officeart/2005/8/layout/pyramid4"/>
    <dgm:cxn modelId="{A1E7BCBA-2873-47B4-BD17-D3CFAF4862E9}" type="presParOf" srcId="{A46D543A-C6DC-423F-A000-5696995E452F}" destId="{ED0F30F3-BFFF-4FCF-BF33-4E04FA6B3DC6}" srcOrd="1" destOrd="0" presId="urn:microsoft.com/office/officeart/2005/8/layout/pyramid4"/>
    <dgm:cxn modelId="{78BB5D76-842A-4F8B-90B8-35FA90A6A70A}" type="presParOf" srcId="{A46D543A-C6DC-423F-A000-5696995E452F}" destId="{1050E515-D8A0-4733-818A-C7483F82BEAD}" srcOrd="2" destOrd="0" presId="urn:microsoft.com/office/officeart/2005/8/layout/pyramid4"/>
    <dgm:cxn modelId="{E49F8420-3A99-4AAC-8FC7-7FEEE3B9D995}" type="presParOf" srcId="{A46D543A-C6DC-423F-A000-5696995E452F}" destId="{F5AAFF67-47C1-4BDE-8D97-1CB9B46BA8FD}" srcOrd="3" destOrd="0" presId="urn:microsoft.com/office/officeart/2005/8/layout/pyramid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B16B4-F1EB-4B32-906E-5244E42E9C6A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BFD2A-6749-42AC-9FC3-B98468FFB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BFD2A-6749-42AC-9FC3-B98468FFB86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BFD2A-6749-42AC-9FC3-B98468FFB86D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BFD2A-6749-42AC-9FC3-B98468FFB86D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image" Target="../media/image12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229600" cy="1057284"/>
          </a:xfrm>
        </p:spPr>
        <p:txBody>
          <a:bodyPr anchor="ctr"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БЮДЖЕТ ДЛЯ ГРАЖДАН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571876"/>
            <a:ext cx="8143932" cy="275273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К РЕШЕНИЮ ПРЕДСТАВИТЕЛЬНОГО СОБРНИЯ ЛЬГОВСКОГО РАЙОНА КУРСКОЙ ОБЛАСТИ ОТ 23.12.2022 Г. №15 «О БЮДЖЕТЕ МУНИЦИПАЛЬНОГО РАЙОНА «ЛЬГОВСКИЙ РАЙОН» КУРСКОЙ ОБЛАСТИ НА 2023 ГОД И НА ПАЛНОВЫЙ ПЕРИОД 2024 И 2025 ГОДОВ»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4" name="Picture 16" descr="11166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20000">
            <a:off x="250216" y="1706974"/>
            <a:ext cx="2480513" cy="14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>
            <a:bevelT w="0" h="0"/>
            <a:bevelB w="0" h="0"/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714488"/>
            <a:ext cx="151342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00000">
            <a:off x="6064123" y="1615666"/>
            <a:ext cx="2718918" cy="157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7141" y="5656070"/>
            <a:ext cx="2166859" cy="12019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Основные направления бюджетной политики в области доходов на 2023 год и плановый период 2024 и 2025 годов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7615262" cy="407196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Совместная работа с ИФНС по вопросам прогнозирования налогов, мониторинга поступлений и задолженности по налогам в бюджет.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Мероприятия по организации оформления земель в собственность и вовлечению в оборот неиспользуемых земель сельскохозяйственного назначения.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Содействие в организации и поддержке малых форм хозяйствования.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Мероприятия по регистрации прав муниципальной собственности на автомобильные дороги.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Выявление и инвентаризация прав на земельные участки.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Повышение уровня администрирования неналоговых доходов.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Сокращение задолженности по неналоговым платежам.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Формирование земельных участков с целью их продажи на аукционах.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Эффективное использование муниципального арендного фонда.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3d-character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739" y="714356"/>
            <a:ext cx="1619261" cy="121444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Основные направления бюджетной политики в области расходов на 2023 год и на плановый период 2024 и 2025 годов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6758006" cy="3819848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Сохранение социальной направленности бюджета.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Реализация социально-значимых инвестиционных проектов, повышение качества дорожной инфраструктуры.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Совершенствование инструментов программно - целевого планирования бюджета.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Обеспечение сбалансированности бюджета.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Поддержание устойчивости бюджета на всем периоде планирования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images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7490" y="1500174"/>
            <a:ext cx="2846510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age001_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4643446"/>
            <a:ext cx="1975492" cy="207170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2487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700" dirty="0" smtClean="0"/>
              <a:t>Показатели социально – экономического развития Льговского района Курской области на 2023 год и на плановый период  2024-2025 годов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1" y="1071545"/>
          <a:ext cx="7186633" cy="5468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6609"/>
                <a:gridCol w="567370"/>
                <a:gridCol w="780133"/>
                <a:gridCol w="780133"/>
                <a:gridCol w="780133"/>
                <a:gridCol w="754999"/>
                <a:gridCol w="857256"/>
              </a:tblGrid>
              <a:tr h="410029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Ед. </a:t>
                      </a:r>
                      <a:r>
                        <a:rPr lang="ru-RU" sz="13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изм</a:t>
                      </a: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 год отчет</a:t>
                      </a:r>
                      <a:endParaRPr lang="ru-RU" sz="1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 год оценка</a:t>
                      </a:r>
                      <a:endParaRPr lang="ru-RU" sz="13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002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2023г.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2024г.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2025г.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8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Объем отгруженных товаров собственного производства, выполненных работ и услуг в ценах соответствующих лет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577,1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624,2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675,1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730,2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789,8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0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индекс промышленного производства к предыдущему году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113,4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41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Водоснабжение; водоотведение; организация сбора и утилизации отходов, деятельность по ликвидации загрязнений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577,1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624,2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675,1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730,2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789,8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0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индекс промышленного производства к предыдущему году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113,4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Объем реализации сельскохозяйственной продукции собственного производства в хозяйствах всех категорий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318 388,1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352 106,0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386 898,8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407 154,6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426 445,1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0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Темп роста (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сниж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.) к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пред.году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в сопоставимых ценах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133,8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94,9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Инвестиции в основной капитал за счет всех источников финансирования по району (по крупным и средним организациям)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337 847,0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360 724,6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344 859,2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339 527,3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357 937,9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0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том числе бюджетные инвестиции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76 630,0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79 801,3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78 640,2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43 337,3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31 218,9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6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93,48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92,27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52,33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68,74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Ввод в эксплуатацию производственных мощностей и объектов, жилых домов, объектов соц.сферы, в целом по району: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22878"/>
          </a:xfrm>
        </p:spPr>
        <p:txBody>
          <a:bodyPr>
            <a:normAutofit/>
          </a:bodyPr>
          <a:lstStyle/>
          <a:p>
            <a:pPr algn="ctr"/>
            <a:endParaRPr lang="ru-RU" sz="15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70"/>
          <a:ext cx="7239001" cy="6357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164"/>
                <a:gridCol w="642942"/>
                <a:gridCol w="785818"/>
                <a:gridCol w="857256"/>
                <a:gridCol w="785818"/>
                <a:gridCol w="785818"/>
                <a:gridCol w="838185"/>
              </a:tblGrid>
              <a:tr h="237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Производственные объекты и мощности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6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Жилых домов (индивидуальное строительство)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кв. 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3197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4792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5244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5510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5450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7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Газовых сетей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20,958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Финансовый результат, в т.ч.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170 223,0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151 050,0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149 820,0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150 440,0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150 830,0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6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прибыль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руб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170 223,0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151 050,0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149 820,0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150 440,0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150 830,0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Оборот общественного питания (по крупным и средним организациям)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6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ценах соответствующих лет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7 332,8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8 542,7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9 330,2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9 808,2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10 302,5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125,5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Объемы платных услуг (по крупным и средним организациям)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ценах соответствующих лет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165 005,2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181 340,7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193 514,1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202 844,4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213 682,4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7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134,1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Фонд начисленной заработной платы работников организаций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тыс. 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379 226,2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410 953,4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431 165,6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449 791,0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469 220,4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6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Темп роста (снижения) к предыдущему периоду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109,6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108,4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104,9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104,3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104,3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Численность  работников организаций (без внешних совместителей)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человек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1063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1069,4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1070,4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1071,4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1071,5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2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Темп роста (снижения) к предыдущему периоду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98,8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Среднемесячная начисленная заработная плата работников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29 729,2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32 023,7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33 567,3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34 984,7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36 492,5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Темп роста (снижения) к предыдущему периоду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107,7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 smtClean="0">
                <a:ln w="0"/>
                <a:solidFill>
                  <a:srgbClr val="7030A0"/>
                </a:solidFill>
                <a:latin typeface="Arial Narrow" panose="020B0606020202030204" pitchFamily="34" charset="0"/>
              </a:rPr>
              <a:t>ЭТАПЫ БЮДЖЕТНОГО ПРОЦЕССА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928926" y="2928934"/>
            <a:ext cx="2717131" cy="2014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6" name="Группа 5"/>
          <p:cNvGrpSpPr/>
          <p:nvPr/>
        </p:nvGrpSpPr>
        <p:grpSpPr>
          <a:xfrm>
            <a:off x="3071802" y="785795"/>
            <a:ext cx="2393470" cy="1643074"/>
            <a:chOff x="3438379" y="137609"/>
            <a:chExt cx="1964842" cy="1643074"/>
          </a:xfrm>
          <a:solidFill>
            <a:schemeClr val="accent4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438379" y="137609"/>
              <a:ext cx="1964842" cy="1643074"/>
            </a:xfrm>
            <a:prstGeom prst="roundRect">
              <a:avLst/>
            </a:prstGeom>
            <a:grpFill/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3526691" y="225921"/>
              <a:ext cx="1788218" cy="148332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0" kern="1200" dirty="0" smtClean="0">
                  <a:solidFill>
                    <a:srgbClr val="002060"/>
                  </a:solidFill>
                </a:rPr>
                <a:t>РАЗРАБОТКА ПРОГНОЗА СОЦИАЛЬНО-ЭКОНОМИЧЕСКОГО РАЗВИТИЯ ГОРОДА НА ОЧЕРЕДНОЙ ФИНАНСОВЫЙ ГОД И ПЛАНОВЫЙ ПЕРИОД</a:t>
              </a:r>
              <a:endParaRPr lang="ru-RU" sz="1200" b="1" i="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929322" y="1428737"/>
            <a:ext cx="2089959" cy="1000131"/>
            <a:chOff x="5958647" y="458336"/>
            <a:chExt cx="2089959" cy="14712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5958647" y="458336"/>
              <a:ext cx="2089959" cy="147126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6030468" y="530157"/>
              <a:ext cx="1946317" cy="13276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0" kern="12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РАЗРАБОТКА ДОКУМЕНТОВ И МАТЕРИАЛОВ, НЕОБХОДИМЫХ ДЛЯ ФОРМИРОВАНИЯ БЮДЖЕТА </a:t>
              </a:r>
              <a:endParaRPr lang="ru-RU" sz="1200" b="1" i="0" kern="1200" dirty="0">
                <a:solidFill>
                  <a:srgbClr val="00206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929322" y="2786058"/>
            <a:ext cx="2101455" cy="1071570"/>
            <a:chOff x="6488020" y="2425426"/>
            <a:chExt cx="1744265" cy="14712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6488020" y="2425426"/>
              <a:ext cx="1744265" cy="1471265"/>
            </a:xfrm>
            <a:prstGeom prst="roundRect">
              <a:avLst/>
            </a:prstGeom>
            <a:solidFill>
              <a:srgbClr val="00B0F0"/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6559841" y="2497247"/>
              <a:ext cx="1600623" cy="13276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0" kern="12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СОСТАВЛЕНИЕ ПРОЕКТА БЮДЖЕТА</a:t>
              </a:r>
              <a:endParaRPr lang="ru-RU" sz="1200" b="1" i="0" kern="1200" dirty="0">
                <a:solidFill>
                  <a:srgbClr val="00206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929322" y="4357695"/>
            <a:ext cx="2060922" cy="928693"/>
            <a:chOff x="5526598" y="4309797"/>
            <a:chExt cx="1703732" cy="14712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5526598" y="4309797"/>
              <a:ext cx="1703732" cy="1471265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5598419" y="4381618"/>
              <a:ext cx="1560090" cy="13276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0" kern="12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РАССМОТРЕНИЕ  И УТВЕРЖДЕНИЕ БЮДЖЕТА</a:t>
              </a:r>
              <a:endParaRPr lang="ru-RU" sz="1200" b="1" i="0" kern="1200" dirty="0">
                <a:solidFill>
                  <a:srgbClr val="00206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071802" y="5072074"/>
            <a:ext cx="2418112" cy="1547299"/>
            <a:chOff x="3366371" y="4663119"/>
            <a:chExt cx="1703732" cy="111867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3366371" y="4663119"/>
              <a:ext cx="1703732" cy="1118671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3420980" y="4717728"/>
              <a:ext cx="1594514" cy="100945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0" kern="12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ИСПОЛНЕНИЕ БЮДЖЕТА</a:t>
              </a:r>
              <a:endParaRPr lang="ru-RU" sz="1200" b="1" i="0" kern="1200" dirty="0">
                <a:solidFill>
                  <a:srgbClr val="00206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57158" y="4357694"/>
            <a:ext cx="2071702" cy="928694"/>
            <a:chOff x="1067502" y="4309798"/>
            <a:chExt cx="1703732" cy="14712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067502" y="4309798"/>
              <a:ext cx="1703732" cy="1471265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1139323" y="4381619"/>
              <a:ext cx="1560090" cy="13276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0" kern="12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ОСУЩЕСТВЛЕНИЕ БЮДЖЕТНОГО УЧЕТА</a:t>
              </a:r>
              <a:endParaRPr lang="ru-RU" sz="1200" b="1" i="0" kern="1200" dirty="0">
                <a:solidFill>
                  <a:srgbClr val="00206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57158" y="2857496"/>
            <a:ext cx="2071702" cy="1042637"/>
            <a:chOff x="413548" y="2425431"/>
            <a:chExt cx="1703732" cy="14712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413548" y="2425431"/>
              <a:ext cx="1703732" cy="1471265"/>
            </a:xfrm>
            <a:prstGeom prst="roundRect">
              <a:avLst/>
            </a:prstGeom>
            <a:solidFill>
              <a:srgbClr val="7030A0"/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485369" y="2497252"/>
              <a:ext cx="1560090" cy="13276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>
                  <a:latin typeface="Arial Narrow" panose="020B0606020202030204" pitchFamily="34" charset="0"/>
                </a:rPr>
                <a:t>УТВЕРЖДЕНИЕ ОТЧЕТА ОБ ИСПОЛНЕНИИ БЮДЖЕТА</a:t>
              </a:r>
              <a:endParaRPr lang="ru-RU" sz="1200" b="1" kern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357158" y="1428736"/>
            <a:ext cx="2071702" cy="1000132"/>
            <a:chOff x="1278142" y="714326"/>
            <a:chExt cx="1702318" cy="1470009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1278142" y="714326"/>
              <a:ext cx="1702318" cy="1470009"/>
            </a:xfrm>
            <a:prstGeom prst="roundRect">
              <a:avLst/>
            </a:prstGeom>
            <a:solidFill>
              <a:srgbClr val="00B050"/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Скругленный прямоугольник 4"/>
            <p:cNvSpPr/>
            <p:nvPr/>
          </p:nvSpPr>
          <p:spPr>
            <a:xfrm>
              <a:off x="1336843" y="924326"/>
              <a:ext cx="1558798" cy="9318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0" kern="12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ОРГАНИЗАЦИЯ   И ОСУЩЕСТВЛЕНИЕ МУНИЦИПАЛЬНОГО ФИНАНСОВОГО КОНТРОЛЯ</a:t>
              </a:r>
              <a:endParaRPr lang="ru-RU" sz="1200" i="0" kern="1200" dirty="0">
                <a:solidFill>
                  <a:srgbClr val="002060"/>
                </a:solidFill>
                <a:latin typeface="Arial Narrow" panose="020B0606020202030204" pitchFamily="34" charset="0"/>
              </a:endParaRPr>
            </a:p>
          </p:txBody>
        </p:sp>
      </p:grpSp>
      <p:pic>
        <p:nvPicPr>
          <p:cNvPr id="33" name="Рисунок 32" descr="figarofr-recemment-certains-assures-ont-ainsi-recu-des-textos-les-informant-d-un-possible-changement_680343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14290"/>
            <a:ext cx="1496616" cy="9961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4" name="Рисунок 33" descr="99bc2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7562" y="5272090"/>
            <a:ext cx="1879845" cy="144305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5" name="Рисунок 34" descr="99bc2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63990">
            <a:off x="6357950" y="5429240"/>
            <a:ext cx="1861220" cy="142876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6" name="Рисунок 35" descr="15904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52307" y="0"/>
            <a:ext cx="1991693" cy="131544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ОСНОВНЫЕ ХАРАКТЕРИСТИКИ </a:t>
            </a:r>
            <a:br>
              <a:rPr lang="ru-RU" sz="200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</a:br>
            <a:r>
              <a:rPr lang="ru-RU" sz="200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 БЮДЖЕТА ЛЬГОВСКОГО РАЙОНА КУРСКОЙ ОБЛАСТИ НА 2023 ГОД И НА ПЛАНОВЫЙ ПЕРИОД 2024 И 2025 ГОДОВ</a:t>
            </a:r>
            <a:endParaRPr lang="ru-RU" sz="2000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5" y="2143116"/>
          <a:ext cx="7858177" cy="29044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96145"/>
                <a:gridCol w="489804"/>
                <a:gridCol w="1000763"/>
                <a:gridCol w="43807"/>
                <a:gridCol w="884256"/>
                <a:gridCol w="1278589"/>
                <a:gridCol w="40640"/>
                <a:gridCol w="681035"/>
                <a:gridCol w="1482156"/>
                <a:gridCol w="660982"/>
              </a:tblGrid>
              <a:tr h="3708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/>
                        <a:t>Показатель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 smtClean="0"/>
                        <a:t>2023 </a:t>
                      </a:r>
                      <a:r>
                        <a:rPr lang="ru-RU" sz="1300" u="none" strike="noStrike" dirty="0"/>
                        <a:t>год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 smtClean="0"/>
                        <a:t>2024 </a:t>
                      </a:r>
                      <a:r>
                        <a:rPr lang="ru-RU" sz="1300" u="none" strike="noStrike" dirty="0"/>
                        <a:t>год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 smtClean="0"/>
                        <a:t>20225год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 dirty="0">
                          <a:latin typeface="Times New Roman"/>
                        </a:rPr>
                        <a:t>Бюджет муниципального района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>
                          <a:latin typeface="Times New Roman"/>
                        </a:rPr>
                        <a:t>Бюджет муниципального района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>
                          <a:latin typeface="Times New Roman"/>
                        </a:rPr>
                        <a:t>Бюджет муниципального района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>
                        <a:buFont typeface="Arial" pitchFamily="34" charset="0"/>
                        <a:buChar char="•"/>
                      </a:pPr>
                      <a:r>
                        <a:rPr lang="ru-RU" sz="1050" u="none" strike="noStrike" dirty="0" smtClean="0"/>
                        <a:t>Доходы - всего </a:t>
                      </a:r>
                      <a:r>
                        <a:rPr lang="ru-RU" sz="1050" u="none" strike="noStrike" dirty="0"/>
                        <a:t>(без внутренних оборотов)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 dirty="0" smtClean="0">
                          <a:latin typeface="Times New Roman"/>
                        </a:rPr>
                        <a:t>490 943 810,00</a:t>
                      </a:r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 dirty="0" smtClean="0">
                          <a:latin typeface="Times New Roman"/>
                        </a:rPr>
                        <a:t>448 367 237,00</a:t>
                      </a:r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 dirty="0" smtClean="0">
                          <a:latin typeface="Times New Roman"/>
                        </a:rPr>
                        <a:t>427 272 120,00</a:t>
                      </a:r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/>
                        <a:t>Налоговые и неналоговые</a:t>
                      </a:r>
                      <a:endParaRPr lang="ru-RU" sz="1050" b="0" i="1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latin typeface="Times New Roman"/>
                        </a:rPr>
                        <a:t>67 871 326,00</a:t>
                      </a:r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latin typeface="Times New Roman"/>
                        </a:rPr>
                        <a:t>77 855 108,00</a:t>
                      </a:r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latin typeface="Times New Roman"/>
                        </a:rPr>
                        <a:t>77 377 358,00</a:t>
                      </a:r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/>
                        <a:t>Безвозмездные поступления</a:t>
                      </a:r>
                      <a:endParaRPr lang="ru-RU" sz="1050" b="0" i="1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latin typeface="Times New Roman"/>
                        </a:rPr>
                        <a:t>423 072 484,00</a:t>
                      </a:r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latin typeface="Times New Roman"/>
                        </a:rPr>
                        <a:t>265 199 308,00</a:t>
                      </a:r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latin typeface="Times New Roman"/>
                        </a:rPr>
                        <a:t>264 733 060,00</a:t>
                      </a:r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/>
                        <a:t>Расходы - всего (без внутренних оборотов)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 dirty="0" smtClean="0">
                          <a:latin typeface="Times New Roman"/>
                        </a:rPr>
                        <a:t>497 143 810,00</a:t>
                      </a:r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 dirty="0" smtClean="0">
                          <a:latin typeface="Times New Roman"/>
                        </a:rPr>
                        <a:t>448 367 237,00</a:t>
                      </a:r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 dirty="0" smtClean="0">
                          <a:latin typeface="Times New Roman"/>
                        </a:rPr>
                        <a:t>427 272 120,00</a:t>
                      </a:r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/>
                        <a:t>Профицит(+), дефицит (-)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 dirty="0" smtClean="0">
                          <a:latin typeface="Times New Roman"/>
                        </a:rPr>
                        <a:t>-6 200 000,00</a:t>
                      </a:r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1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929454" y="1714488"/>
            <a:ext cx="19337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рублей</a:t>
            </a:r>
            <a:endParaRPr lang="ru-RU" dirty="0"/>
          </a:p>
        </p:txBody>
      </p:sp>
      <p:pic>
        <p:nvPicPr>
          <p:cNvPr id="6" name="Рисунок 5" descr="thWNTQUNH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5000636"/>
            <a:ext cx="2533871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ДОХОДЫ БЮДЖЕТА   </a:t>
            </a:r>
            <a:r>
              <a:rPr lang="ru-RU" sz="2800" i="1" dirty="0" smtClean="0">
                <a:solidFill>
                  <a:srgbClr val="00B0F0"/>
                </a:solidFill>
              </a:rPr>
              <a:t> -  поступления денежных средств в бюджет</a:t>
            </a:r>
            <a:endParaRPr lang="ru-RU" sz="2800" dirty="0">
              <a:solidFill>
                <a:srgbClr val="00B0F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428736"/>
          <a:ext cx="8229600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трелка вправо 7"/>
          <p:cNvSpPr/>
          <p:nvPr/>
        </p:nvSpPr>
        <p:spPr>
          <a:xfrm>
            <a:off x="5643570" y="4143380"/>
            <a:ext cx="42862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2571736" y="4214818"/>
            <a:ext cx="42862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>
            <a:off x="4714876" y="3571876"/>
            <a:ext cx="357190" cy="35719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chem-otlichaetsya-nalog-ot-poshliny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15074" y="1142984"/>
            <a:ext cx="2016223" cy="2016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357166"/>
            <a:ext cx="4040188" cy="750887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НАЛОГОВЫЕ ДОХОДЫ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357166"/>
            <a:ext cx="4041775" cy="750887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НЕНАЛОГОВЫЕ ДОХДЫ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00175"/>
            <a:ext cx="4040188" cy="3857652"/>
          </a:xfrm>
          <a:blipFill>
            <a:blip r:embed="rId3"/>
            <a:tile tx="0" ty="0" sx="100000" sy="100000" flip="none" algn="tl"/>
          </a:blip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</a:t>
            </a:r>
            <a:r>
              <a:rPr lang="ru-RU" sz="1600" dirty="0" smtClean="0">
                <a:solidFill>
                  <a:srgbClr val="00B0F0"/>
                </a:solidFill>
              </a:rPr>
              <a:t>НАЛОГ НА ДОХОДЫ ФИЗИЧЕСКИХ                     ЛИЦ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  НАЛОГ, ВЗИМАЕМЫЙ В СВЯЗИ С ПРИМЕНЕНИЕМ УПРОЩЕННОЙ СИСТЕМЫ НАЛОГООБЛОЖЕНИЯ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  НАЛОГ НА ТОВАРЫ,  РЕАЛИЗУЕМЫЕ  НА ТЕРРИТОРИИ РФ (АКЦИЗЫ)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  ЕДИНЫЙ НАЛОГ НА ВМЕННЫЙ ДОХОД ДЛЯ ОТДЕЛЬНЫХ ВИДОВ ДЕЯТЕЛЬНОСТИ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  ЕДИНЫЙ СЕЛЬСКОХОЗЯЙСТВЕННЫЙ НАЛОГ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  ГОСУДАРСТВЕННАЯ ПОШЛИНА</a:t>
            </a:r>
            <a:endParaRPr lang="ru-RU" sz="1600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00175"/>
            <a:ext cx="4041775" cy="3857652"/>
          </a:xfrm>
          <a:blipFill>
            <a:blip r:embed="rId3"/>
            <a:tile tx="0" ty="0" sx="100000" sy="100000" flip="none" algn="tl"/>
          </a:blip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</a:t>
            </a:r>
            <a:r>
              <a:rPr lang="ru-RU" sz="1600" dirty="0" smtClean="0">
                <a:solidFill>
                  <a:srgbClr val="00B0F0"/>
                </a:solidFill>
              </a:rPr>
              <a:t>ДОХОДЫ ОТ ИСПОЛЬЗОВАНИЯ ИМУЩЕСТВА, НАХОДЯЩЕГОСЯ В ГОСУДАРСТВЕННОЙ И МУНИЦИПАЛЬНОЙ СОБСТВЕННОСТИ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  ПЛАТЕЖИ ПРИ ПОЛЬЗОВАНИИ ПРИРОДНЫМИ РЕСУРСАМИ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  ДОХОДЫ ОТ ОКАЗАНИЯ ПЛАТНЫХ УСЛУГ (РАБОТ) И КОМПЕНСАЦИИ ЗАТРАТ ГОСУДАРСТВА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  ПРОЧИЕ НЕНАЛОГОВЫЕ ДОХОДЫ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ШТРАФЫ, САНКЦИИ, ВОЗМЕЩЕНИЕ УЩЕРБА</a:t>
            </a:r>
            <a:endParaRPr lang="ru-RU" sz="1600" dirty="0">
              <a:solidFill>
                <a:srgbClr val="00B0F0"/>
              </a:solidFill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500034" y="1500174"/>
            <a:ext cx="342896" cy="35719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500034" y="2143116"/>
            <a:ext cx="342896" cy="35719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500034" y="2857496"/>
            <a:ext cx="342896" cy="357190"/>
          </a:xfrm>
          <a:prstGeom prst="sun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500034" y="3500438"/>
            <a:ext cx="414334" cy="357190"/>
          </a:xfrm>
          <a:prstGeom prst="sun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500034" y="4214818"/>
            <a:ext cx="414334" cy="357190"/>
          </a:xfrm>
          <a:prstGeom prst="sun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олнце 16"/>
          <p:cNvSpPr/>
          <p:nvPr/>
        </p:nvSpPr>
        <p:spPr>
          <a:xfrm>
            <a:off x="500034" y="4857760"/>
            <a:ext cx="428628" cy="357190"/>
          </a:xfrm>
          <a:prstGeom prst="sun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олнце 22"/>
          <p:cNvSpPr/>
          <p:nvPr/>
        </p:nvSpPr>
        <p:spPr>
          <a:xfrm>
            <a:off x="4643438" y="4000504"/>
            <a:ext cx="428628" cy="357190"/>
          </a:xfrm>
          <a:prstGeom prst="sun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олнце 23"/>
          <p:cNvSpPr/>
          <p:nvPr/>
        </p:nvSpPr>
        <p:spPr>
          <a:xfrm>
            <a:off x="4643438" y="1571612"/>
            <a:ext cx="428628" cy="357190"/>
          </a:xfrm>
          <a:prstGeom prst="sun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олнце 24"/>
          <p:cNvSpPr/>
          <p:nvPr/>
        </p:nvSpPr>
        <p:spPr>
          <a:xfrm>
            <a:off x="4643438" y="2500306"/>
            <a:ext cx="428628" cy="357190"/>
          </a:xfrm>
          <a:prstGeom prst="sun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олнце 25"/>
          <p:cNvSpPr/>
          <p:nvPr/>
        </p:nvSpPr>
        <p:spPr>
          <a:xfrm>
            <a:off x="4643438" y="3071810"/>
            <a:ext cx="428628" cy="357190"/>
          </a:xfrm>
          <a:prstGeom prst="sun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34" descr="imagesCAXB4YM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5440910"/>
            <a:ext cx="2092321" cy="141709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50019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effectLst/>
              </a:rPr>
              <a:t>Межбюджетные трансферты - основной вид безвозмездных перечислений. </a:t>
            </a:r>
            <a:br>
              <a:rPr lang="ru-RU" sz="2000" dirty="0" smtClean="0">
                <a:solidFill>
                  <a:srgbClr val="FF0000"/>
                </a:solidFill>
                <a:effectLst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</a:rPr>
              <a:t>Межбюджетные трансферты–денежные средства, перечисляемые из одного бюджета бюджетной системы Российской Федерации другому.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14563"/>
          <a:ext cx="8229600" cy="2654613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743200"/>
                <a:gridCol w="2743200"/>
                <a:gridCol w="2743200"/>
              </a:tblGrid>
              <a:tr h="6429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Виды межбюджетных трансфертов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Определение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Аналогия в семейном бюджете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Дотации (от лат. «</a:t>
                      </a:r>
                      <a:r>
                        <a:rPr lang="ru-RU" sz="1200" cap="all" spc="0" dirty="0" err="1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Dotatio</a:t>
                      </a: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»–дар, пожертвование</a:t>
                      </a:r>
                      <a:r>
                        <a:rPr lang="ru-RU" sz="1200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)</a:t>
                      </a:r>
                      <a:endParaRPr lang="ru-RU" sz="12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70C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Предоставляются без определения конкретной цели их </a:t>
                      </a:r>
                      <a:r>
                        <a:rPr lang="ru-RU" sz="1200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70C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использования</a:t>
                      </a:r>
                      <a:endParaRPr lang="ru-RU" sz="12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70C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Вы даете своему ребенку «карманные деньги»</a:t>
                      </a:r>
                      <a:endParaRPr lang="ru-RU" sz="12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Субвенции (от лат. «</a:t>
                      </a:r>
                      <a:r>
                        <a:rPr lang="ru-RU" sz="1200" cap="all" spc="0" dirty="0" err="1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Subvenire</a:t>
                      </a: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»–приходить на помощь)</a:t>
                      </a:r>
                      <a:endParaRPr lang="ru-RU" sz="12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70C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Предоставляются на финансирование «переданных» другим публично -правовым образованиям </a:t>
                      </a:r>
                      <a:r>
                        <a:rPr lang="ru-RU" sz="1200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70C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полномочий</a:t>
                      </a:r>
                      <a:endParaRPr lang="ru-RU" sz="12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70C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Вы даете своему ребенку деньги и посылаете его в магазин купить продукты (по списку)</a:t>
                      </a:r>
                      <a:endParaRPr lang="ru-RU" sz="12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Субсидии (от лат. «</a:t>
                      </a:r>
                      <a:r>
                        <a:rPr lang="ru-RU" sz="1200" cap="all" spc="0" dirty="0" err="1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Subsidium</a:t>
                      </a: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B0F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»–поддержка)</a:t>
                      </a:r>
                      <a:endParaRPr lang="ru-RU" sz="12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70C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Предоставляются на условиях долевого софинансирования расходов других бюджетов</a:t>
                      </a:r>
                      <a:endParaRPr lang="ru-RU" sz="12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70C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Вы «добавляете» денег для того, чтобы ваш ребенок купил себе новый телефон (а остальные он накопил сам)</a:t>
                      </a:r>
                      <a:endParaRPr lang="ru-RU" sz="12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16" descr="C:\Users\User\Desktop\ТЕСТЫ\фото 2\деньги реб 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5143512"/>
            <a:ext cx="1837028" cy="1428760"/>
          </a:xfrm>
          <a:prstGeom prst="round2DiagRect">
            <a:avLst/>
          </a:prstGeom>
          <a:noFill/>
        </p:spPr>
      </p:pic>
      <p:pic>
        <p:nvPicPr>
          <p:cNvPr id="6" name="Picture 4" descr="C:\Users\User\Desktop\ТЕСТЫ\фото 2\деньги ребенк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214950"/>
            <a:ext cx="2357454" cy="1357323"/>
          </a:xfrm>
          <a:prstGeom prst="round2DiagRect">
            <a:avLst/>
          </a:prstGeom>
          <a:noFill/>
        </p:spPr>
      </p:pic>
      <p:pic>
        <p:nvPicPr>
          <p:cNvPr id="7" name="Picture 3" descr="C:\Users\User\Desktop\ТЕСТЫ\фото 2\деньги реб 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5072074"/>
            <a:ext cx="2321735" cy="1500198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37258"/>
          </a:xfrm>
        </p:spPr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 ПЛАНИРУЕМЫХ ПОСТУПЛЕНИЯХ </a:t>
            </a:r>
            <a:b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БЮДЖЕТ </a:t>
            </a:r>
            <a:r>
              <a:rPr lang="en-U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endParaRPr lang="ru-RU" sz="26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500175"/>
          <a:ext cx="8358247" cy="5072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5377"/>
                <a:gridCol w="1042784"/>
                <a:gridCol w="962568"/>
                <a:gridCol w="994060"/>
                <a:gridCol w="897145"/>
                <a:gridCol w="926473"/>
                <a:gridCol w="759840"/>
              </a:tblGrid>
              <a:tr h="61542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Наименование доходов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Arial"/>
                        </a:rPr>
                        <a:t>2023 год</a:t>
                      </a:r>
                      <a:endParaRPr lang="ru-RU" sz="900" b="1" i="0" u="none" strike="noStrike" dirty="0"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9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Arial"/>
                        </a:rPr>
                        <a:t>20245год</a:t>
                      </a:r>
                      <a:endParaRPr lang="ru-RU" sz="900" b="1" i="0" u="none" strike="noStrike" dirty="0"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69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План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Доля в общем объеме доходов, 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План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Доля в общем объеме доходов, 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План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Доля в общем объеме доходов, %</a:t>
                      </a:r>
                    </a:p>
                  </a:txBody>
                  <a:tcPr marL="7620" marR="7620" marT="7620" marB="0" anchor="ctr"/>
                </a:tc>
              </a:tr>
              <a:tr h="2780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НАЛОГОВЫЕ И НЕНАЛОГОВЫЕ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67 871 326,00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13,82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77 855 108,00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17,36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77 377 358,00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18,11</a:t>
                      </a:r>
                    </a:p>
                  </a:txBody>
                  <a:tcPr marL="7620" marR="7620" marT="7620" marB="0" anchor="ctr"/>
                </a:tc>
              </a:tr>
              <a:tr h="26433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НАЛОГИ НА ПРИБЫЛЬ,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51 095 585,00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10,41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60 681 466,00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13,53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59 769 782,00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13,99</a:t>
                      </a:r>
                    </a:p>
                  </a:txBody>
                  <a:tcPr marL="7620" marR="7620" marT="7620" marB="0" anchor="ctr"/>
                </a:tc>
              </a:tr>
              <a:tr h="4949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НАЛОГИ НА ТОВАРЫ (РАБОТЫ, УСЛУГИ), РЕАЛИЗУЕМЫЕ НА ТЕРРИТОРИИ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6 918 190,00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1,41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7 299 430,00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1,63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7 720 840,00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1,81</a:t>
                      </a:r>
                    </a:p>
                  </a:txBody>
                  <a:tcPr marL="7620" marR="7620" marT="7620" marB="0" anchor="ctr"/>
                </a:tc>
              </a:tr>
              <a:tr h="24202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НАЛОГИ НА СОВОКУПНЫЙ ДОХОД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2 869 022,00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0,58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2 974 248,00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0,66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3 074 563,00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0,72</a:t>
                      </a:r>
                    </a:p>
                  </a:txBody>
                  <a:tcPr marL="7620" marR="7620" marT="7620" marB="0" anchor="ctr"/>
                </a:tc>
              </a:tr>
              <a:tr h="6074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6 762 564,00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1,38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6 736 572,00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1,50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6 657 697,00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1,56</a:t>
                      </a:r>
                    </a:p>
                  </a:txBody>
                  <a:tcPr marL="7620" marR="7620" marT="7620" marB="0" anchor="ctr"/>
                </a:tc>
              </a:tr>
              <a:tr h="35598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ПЛАТЕЖИ ПРИ ПОЛЬЗОВАНИИ ПРИРОДНЫМИ РЕСУРСАМИ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1 440,00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1 440,00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1 440,00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  <a:tr h="4260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9 830,00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9 830,00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9 830,00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  <a:tr h="3769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109 000,00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83 000,00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0,02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96 000,00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0,02</a:t>
                      </a:r>
                    </a:p>
                  </a:txBody>
                  <a:tcPr marL="7620" marR="7620" marT="7620" marB="0" anchor="ctr"/>
                </a:tc>
              </a:tr>
              <a:tr h="3769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0" i="0" u="none" strike="noStrike" dirty="0">
                          <a:latin typeface="Arial"/>
                        </a:rPr>
                        <a:t>ШТРАФЫ, САНКЦИИ, ВОЗМЕЩЕНИЕ УЩЕРБА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54 081,00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69 122,00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0,02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47 206,00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latin typeface="Arial"/>
                        </a:rPr>
                        <a:t>0,01</a:t>
                      </a:r>
                      <a:endParaRPr lang="ru-RU" sz="900" b="1" i="0" u="none" strike="noStrike" dirty="0"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769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 dirty="0">
                          <a:latin typeface="Arial"/>
                        </a:rPr>
                        <a:t>ПРОЧИЕ НЕНАЛОГОВЫЕ ДОХОДЫ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51 614,00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000892" y="1142984"/>
            <a:ext cx="1076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рублей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C:\Users\User\Desktop\ТЕСТЫ\фото 2\by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3786190"/>
            <a:ext cx="1357290" cy="1222359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7929618" cy="492347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«Бюджет для граждан?»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</a:rPr>
              <a:t> БЮДЖЕТ ДЛЯ ГРАЖДАН </a:t>
            </a:r>
            <a:r>
              <a:rPr lang="ru-RU" dirty="0" smtClean="0">
                <a:latin typeface="Times New Roman" pitchFamily="18" charset="0"/>
              </a:rPr>
              <a:t>–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«Бюджет для граждан» познакомит Вас с положениями основного финансового документа Льговского муниципального района – утвержденного бюджета на предстоящий год и на плановый период.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гражданским служащим, пенсионерам и другим категориям населения, так как районный бюджет затрагивает интересы каждого жителя Льговского муниципального района. Мы постарались в доступной и понятной форме для граждан, показать основные показатели районного бюджета.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24403"/>
            <a:ext cx="2688779" cy="193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86050" y="5000636"/>
          <a:ext cx="6357950" cy="1643074"/>
        </p:xfrm>
        <a:graphic>
          <a:graphicData uri="http://schemas.openxmlformats.org/drawingml/2006/table">
            <a:tbl>
              <a:tblPr/>
              <a:tblGrid>
                <a:gridCol w="6357950"/>
              </a:tblGrid>
              <a:tr h="1643074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40404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«Бюджет для граждан» нацелен на получение обратной связи от граждан, которым интересны современные проблемы муниципальных финансов в Льговском районе.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97" marR="64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 ПЛАНИРУЕМЫХ ПОСТУПЛЕНИЯХ 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БЮДЖЕТ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8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1609725"/>
          <a:ext cx="8572561" cy="3605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010"/>
                <a:gridCol w="1188721"/>
                <a:gridCol w="852177"/>
                <a:gridCol w="1143008"/>
                <a:gridCol w="969658"/>
                <a:gridCol w="1085560"/>
                <a:gridCol w="659427"/>
              </a:tblGrid>
              <a:tr h="41432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Наименование доходов</a:t>
                      </a:r>
                    </a:p>
                  </a:txBody>
                  <a:tcPr marL="8378" marR="8378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Arial"/>
                        </a:rPr>
                        <a:t>2023 год</a:t>
                      </a:r>
                      <a:endParaRPr lang="ru-RU" sz="900" b="1" i="0" u="none" strike="noStrike" dirty="0"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9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Arial"/>
                        </a:rPr>
                        <a:t>2025 </a:t>
                      </a:r>
                      <a:r>
                        <a:rPr lang="ru-RU" sz="9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1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План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Доля в общем объеме доходов, 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План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Доля в общем объеме доходов, 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План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Доля в общем объеме доходов, %</a:t>
                      </a:r>
                    </a:p>
                  </a:txBody>
                  <a:tcPr marL="7620" marR="7620" marT="7620" marB="0" anchor="ctr"/>
                </a:tc>
              </a:tr>
              <a:tr h="23944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1" u="none" strike="noStrike" dirty="0">
                          <a:latin typeface="Arial"/>
                        </a:rPr>
                        <a:t>БЕЗВОЗМЕЗДНЫЕ ПОСТУПЛЕНИЯ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423 072 484,00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86,18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370 512 129,00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82,64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349 894 762,00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81,89</a:t>
                      </a:r>
                    </a:p>
                  </a:txBody>
                  <a:tcPr marL="7620" marR="7620" marT="7620" marB="0" anchor="ctr"/>
                </a:tc>
              </a:tr>
              <a:tr h="55870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latin typeface="Arial"/>
                        </a:rPr>
                        <a:t>БЕЗВОЗМЕЗДНЫЕ ПОСТУПЛЕНИЯ ОТ ДРУГИХ БЮДЖЕТОВ БЮДЖЕТНОЙ СИСТЕМЫ РОССИЙСКОЙ ФЕДЕРАЦИИ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423 072 484,00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86,18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370 512 129,00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82,64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349 894 762,00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81,89</a:t>
                      </a:r>
                    </a:p>
                  </a:txBody>
                  <a:tcPr marL="7620" marR="7620" marT="7620" marB="0" anchor="ctr"/>
                </a:tc>
              </a:tr>
              <a:tr h="39907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latin typeface="Arial"/>
                        </a:rPr>
                        <a:t>Дотации бюджетам бюджетной системы Российской Федерации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74 800 117,00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15,24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48 402 954,00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10,80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54 376 897,00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12,73</a:t>
                      </a:r>
                    </a:p>
                  </a:txBody>
                  <a:tcPr marL="7620" marR="7620" marT="7620" marB="0" anchor="ctr"/>
                </a:tc>
              </a:tr>
              <a:tr h="47209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latin typeface="Arial"/>
                        </a:rPr>
                        <a:t>Субсидии бюджетам бюджетной системы  Российской Федерации (межбюджетные субсидии)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54 669 191,00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11,14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22 124 757,00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4,93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4 394 388,00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1,03</a:t>
                      </a:r>
                    </a:p>
                  </a:txBody>
                  <a:tcPr marL="7620" marR="7620" marT="7620" marB="0" anchor="ctr"/>
                </a:tc>
              </a:tr>
              <a:tr h="41432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>
                          <a:latin typeface="Arial"/>
                        </a:rPr>
                        <a:t>Субвенции бюджетам бюджетной системы Российской Федерации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293 603 176,00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59,80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299 984 418,00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66,91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291 123 477,00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68,14</a:t>
                      </a:r>
                    </a:p>
                  </a:txBody>
                  <a:tcPr marL="7620" marR="7620" marT="7620" marB="0" anchor="ctr"/>
                </a:tc>
              </a:tr>
              <a:tr h="32613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Всего доходов</a:t>
                      </a:r>
                    </a:p>
                  </a:txBody>
                  <a:tcPr marL="8378" marR="8378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490 943 810,00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448 367 237,00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100,00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latin typeface="Arial"/>
                        </a:rPr>
                        <a:t>427 272 120,00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latin typeface="Arial"/>
                        </a:rPr>
                        <a:t>100,00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286644" y="1142984"/>
            <a:ext cx="86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рублей</a:t>
            </a:r>
            <a:endParaRPr lang="ru-RU" dirty="0"/>
          </a:p>
        </p:txBody>
      </p:sp>
      <p:pic>
        <p:nvPicPr>
          <p:cNvPr id="6" name="Picture 2" descr="https://www.volyn24.com/img/modules/news/5/3c/8a96026d46026db6f93a0b1c1c6753c5/gallery-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5214950"/>
            <a:ext cx="3158092" cy="14758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15262" cy="965820"/>
          </a:xfrm>
        </p:spPr>
        <p:txBody>
          <a:bodyPr>
            <a:noAutofit/>
          </a:bodyPr>
          <a:lstStyle/>
          <a:p>
            <a:pPr algn="ctr"/>
            <a:r>
              <a:rPr lang="ru-RU" sz="2400" spc="300" dirty="0" smtClean="0">
                <a:solidFill>
                  <a:srgbClr val="FF65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СТРУКТУРА ДОХОДОВ БЮДЖЕТА </a:t>
            </a:r>
            <a:br>
              <a:rPr lang="ru-RU" sz="2400" spc="300" dirty="0" smtClean="0">
                <a:solidFill>
                  <a:srgbClr val="FF65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2400" spc="300" dirty="0" smtClean="0">
                <a:solidFill>
                  <a:srgbClr val="FF65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 2023 ГОДУ И НА ПЛАНОВЫЙ ПЕРИОД 2024 И 2025 ГОДОВ</a:t>
            </a:r>
            <a:endParaRPr lang="ru-RU" sz="2400" spc="300" dirty="0">
              <a:solidFill>
                <a:srgbClr val="FF65A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428860" y="1285860"/>
          <a:ext cx="4357686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142844" y="3786190"/>
          <a:ext cx="4429156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643438" y="3786190"/>
          <a:ext cx="4357718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680068"/>
          </a:xfrm>
        </p:spPr>
        <p:txBody>
          <a:bodyPr anchor="ctr">
            <a:normAutofit fontScale="90000"/>
          </a:bodyPr>
          <a:lstStyle/>
          <a:p>
            <a:r>
              <a:rPr lang="ru-RU" dirty="0" smtClean="0"/>
              <a:t>ДИНАМИКА ДОХОДОВ  БЮДЖЕТА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15140" y="785794"/>
            <a:ext cx="1336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тыс. рублей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42844" y="1214422"/>
          <a:ext cx="792961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7929618" cy="868346"/>
          </a:xfrm>
        </p:spPr>
        <p:txBody>
          <a:bodyPr anchor="ctr">
            <a:noAutofit/>
          </a:bodyPr>
          <a:lstStyle/>
          <a:p>
            <a:pPr algn="ctr"/>
            <a:r>
              <a:rPr lang="ru-RU" sz="2400" dirty="0" smtClean="0"/>
              <a:t>СТРУКТУРА НАЛОГОВЫХ ДОХОДОВ В 2023 ГОДУ И НА ПЛАНОВЫЙ ПЕРИОД 2024 И 2025 ГОДОВ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285860"/>
          <a:ext cx="7929618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868346"/>
          </a:xfrm>
        </p:spPr>
        <p:txBody>
          <a:bodyPr anchor="ctr">
            <a:noAutofit/>
          </a:bodyPr>
          <a:lstStyle/>
          <a:p>
            <a:pPr algn="ctr"/>
            <a:r>
              <a:rPr lang="ru-RU" sz="2400" dirty="0" smtClean="0"/>
              <a:t>СТРУКТУРА НАЛОГОВЫХ ДОХОДОВ В 2023 ГОДУ И НА ПЛАНОВЫЙ ПЕРИОД 2024 И 2025 ГОДОВ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357298"/>
          <a:ext cx="7858180" cy="5286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868346"/>
          </a:xfrm>
        </p:spPr>
        <p:txBody>
          <a:bodyPr anchor="ctr">
            <a:noAutofit/>
          </a:bodyPr>
          <a:lstStyle/>
          <a:p>
            <a:pPr algn="ctr"/>
            <a:r>
              <a:rPr lang="ru-RU" sz="2400" dirty="0" smtClean="0"/>
              <a:t>СТРУКТУРА НАЛОГОВЫХ ДОХОДОВ В 2023 ГОДУ И НА ПЛАНОВЫЙ ПЕРИОД 2024 И 2025 ГОДОВ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428736"/>
          <a:ext cx="7929618" cy="5214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972320" cy="96582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66"/>
                </a:solidFill>
              </a:rPr>
              <a:t>СТРУКТУРА НЕНАЛОГОВЫХ ДОХОДОВ В 2023 ГОДУ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6" y="5643578"/>
          <a:ext cx="5786478" cy="928694"/>
        </p:xfrm>
        <a:graphic>
          <a:graphicData uri="http://schemas.openxmlformats.org/drawingml/2006/table">
            <a:tbl>
              <a:tblPr/>
              <a:tblGrid>
                <a:gridCol w="1643074"/>
                <a:gridCol w="928694"/>
                <a:gridCol w="1071570"/>
                <a:gridCol w="1071570"/>
                <a:gridCol w="1071570"/>
              </a:tblGrid>
              <a:tr h="928694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2060"/>
                          </a:solidFill>
                          <a:latin typeface="Arial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2060"/>
                          </a:solidFill>
                          <a:latin typeface="Arial"/>
                        </a:rPr>
                        <a:t>ПЛАТЕЖИ ПРИ ПОЛЬЗОВАНИИ ПРИРОДНЫМИ РЕСУРСАМИ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2060"/>
                          </a:solidFill>
                          <a:latin typeface="Arial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2060"/>
                          </a:solidFill>
                          <a:latin typeface="Arial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 smtClean="0">
                          <a:solidFill>
                            <a:srgbClr val="002060"/>
                          </a:solidFill>
                          <a:latin typeface="Arial"/>
                        </a:rPr>
                        <a:t>ПРОЧИЕ НЕНАЛОГОВЫЕ ДОХОДЫ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214282" y="1357298"/>
          <a:ext cx="792961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dirty="0" smtClean="0"/>
              <a:t>СТРУКТУРА НЕНАЛОГОВЫХ ДОХОДОВ НА ПЛАНОВЫЙ ПЕРИОД 2024 И 2025 ГОДОВ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214282" y="1214422"/>
          <a:ext cx="7858180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686700" cy="1071570"/>
          </a:xfrm>
        </p:spPr>
        <p:txBody>
          <a:bodyPr anchor="ctr">
            <a:noAutofit/>
          </a:bodyPr>
          <a:lstStyle/>
          <a:p>
            <a:pPr algn="ctr"/>
            <a:r>
              <a:rPr lang="ru-RU" sz="2800" dirty="0" smtClean="0"/>
              <a:t>СТРУКТУРА НЕНАЛОГОВЫХ ДОХОДОВ НА ПЛАНОВЫЙ ПЕРИОД 2024 И 2025 ГОДОВ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sz="2800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/>
        </p:nvGraphicFramePr>
        <p:xfrm>
          <a:off x="357158" y="1285860"/>
          <a:ext cx="7715304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 anchor="ctr">
            <a:normAutofit fontScale="90000"/>
          </a:bodyPr>
          <a:lstStyle/>
          <a:p>
            <a:pPr algn="ctr"/>
            <a:r>
              <a:rPr lang="ru-RU" sz="2800" dirty="0" smtClean="0"/>
              <a:t>ОБЪЕМ И ДИНАМИКА БЕЗВОЗМЕЗДНЫХ ПОСТУПЛЕНИЙ ИЗ ОБЛАСТНОГО БЮДЖЕТА В БЮДЖЕТ МУНИЦИПАЛЬНОГО РАЙОНА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15206" y="1500174"/>
            <a:ext cx="10715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002060"/>
                </a:solidFill>
              </a:rPr>
              <a:t>тыс. рублей</a:t>
            </a:r>
            <a:endParaRPr lang="ru-RU" sz="10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800105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41"/>
          <p:cNvSpPr>
            <a:spLocks noChangeAspect="1" noChangeArrowheads="1"/>
          </p:cNvSpPr>
          <p:nvPr/>
        </p:nvSpPr>
        <p:spPr bwMode="auto">
          <a:xfrm>
            <a:off x="7643834" y="1928802"/>
            <a:ext cx="1344678" cy="1200595"/>
          </a:xfrm>
          <a:prstGeom prst="ellipse">
            <a:avLst/>
          </a:prstGeom>
          <a:solidFill>
            <a:srgbClr val="BE8CB8"/>
          </a:solidFill>
          <a:ln w="25400" cap="flat" cmpd="sng" algn="ctr">
            <a:noFill/>
            <a:prstDash val="solid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312" tIns="54132" rIns="21312" bIns="54132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36382">
              <a:defRPr/>
            </a:pPr>
            <a:endParaRPr lang="ru-RU" sz="1100" b="0" dirty="0"/>
          </a:p>
          <a:p>
            <a:pPr defTabSz="935038"/>
            <a:r>
              <a:rPr lang="ru-RU" sz="11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БЮДЖЕТ КУРСКОЙ ОБЛАСТИ</a:t>
            </a:r>
          </a:p>
          <a:p>
            <a:pPr defTabSz="936382">
              <a:defRPr/>
            </a:pPr>
            <a:endParaRPr lang="ru-RU" sz="11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 bwMode="auto">
          <a:xfrm>
            <a:off x="8326897" y="3397160"/>
            <a:ext cx="383431" cy="791815"/>
          </a:xfrm>
          <a:prstGeom prst="downArrow">
            <a:avLst/>
          </a:prstGeom>
          <a:gradFill flip="none" rotWithShape="1">
            <a:gsLst>
              <a:gs pos="0">
                <a:srgbClr val="FF99FF"/>
              </a:gs>
              <a:gs pos="50000">
                <a:srgbClr val="7598D9">
                  <a:lumMod val="20000"/>
                  <a:lumOff val="80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1082675">
              <a:defRPr/>
            </a:pPr>
            <a:endParaRPr lang="ru-RU" sz="3800" dirty="0"/>
          </a:p>
        </p:txBody>
      </p:sp>
      <p:sp>
        <p:nvSpPr>
          <p:cNvPr id="9" name="Oval 42"/>
          <p:cNvSpPr>
            <a:spLocks noChangeAspect="1" noChangeArrowheads="1"/>
          </p:cNvSpPr>
          <p:nvPr/>
        </p:nvSpPr>
        <p:spPr bwMode="auto">
          <a:xfrm>
            <a:off x="7742784" y="4429132"/>
            <a:ext cx="1401216" cy="1200595"/>
          </a:xfrm>
          <a:prstGeom prst="ellipse">
            <a:avLst/>
          </a:prstGeom>
          <a:solidFill>
            <a:srgbClr val="CCCCFF"/>
          </a:solidFill>
          <a:ln w="34925" cap="flat" cmpd="sng" algn="ctr">
            <a:noFill/>
            <a:prstDash val="solid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108265" tIns="54132" rIns="108265" bIns="54132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5038"/>
            <a:endParaRPr lang="ru-RU" sz="1100"/>
          </a:p>
          <a:p>
            <a:pPr defTabSz="935038"/>
            <a:r>
              <a:rPr lang="ru-RU" sz="110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БЮДЖЕТ РАЙОНА</a:t>
            </a:r>
          </a:p>
          <a:p>
            <a:pPr defTabSz="935038"/>
            <a:endParaRPr lang="ru-RU" sz="1100"/>
          </a:p>
        </p:txBody>
      </p:sp>
      <p:graphicFrame>
        <p:nvGraphicFramePr>
          <p:cNvPr id="11" name="Chart 1"/>
          <p:cNvGraphicFramePr>
            <a:graphicFrameLocks/>
          </p:cNvGraphicFramePr>
          <p:nvPr/>
        </p:nvGraphicFramePr>
        <p:xfrm>
          <a:off x="285720" y="1785926"/>
          <a:ext cx="7358114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БЮДЖЕТА ДЛЯ ГРАЖДАН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ВВОДНАЯ ЧАСТЬ</a:t>
            </a:r>
          </a:p>
          <a:p>
            <a:pPr>
              <a:buNone/>
            </a:pPr>
            <a:r>
              <a:rPr lang="ru-RU" dirty="0" smtClean="0"/>
              <a:t>        ОБЩИЕ ХАРАКТЕРИСТИКИ БЮДЖЕТА</a:t>
            </a:r>
          </a:p>
          <a:p>
            <a:pPr>
              <a:buNone/>
            </a:pPr>
            <a:r>
              <a:rPr lang="ru-RU" dirty="0" smtClean="0"/>
              <a:t>        ДОХОДЫ БЮДЖЕТА</a:t>
            </a:r>
          </a:p>
          <a:p>
            <a:pPr>
              <a:buNone/>
            </a:pPr>
            <a:r>
              <a:rPr lang="ru-RU" dirty="0" smtClean="0"/>
              <a:t>        РАСХОДЫ БЮДЖЕТА</a:t>
            </a:r>
          </a:p>
          <a:p>
            <a:pPr>
              <a:buNone/>
            </a:pPr>
            <a:r>
              <a:rPr lang="ru-RU" dirty="0" smtClean="0"/>
              <a:t>        МУНИЦИПАЛЬНЫЕ ПРОГРАММЫ</a:t>
            </a:r>
          </a:p>
          <a:p>
            <a:pPr>
              <a:buNone/>
            </a:pPr>
            <a:r>
              <a:rPr lang="ru-RU" dirty="0" smtClean="0"/>
              <a:t>        ДОПОЛНИТЕЛЬНАЯ ИНФОРМАЦИЯ</a:t>
            </a:r>
            <a:endParaRPr lang="ru-RU" dirty="0"/>
          </a:p>
        </p:txBody>
      </p:sp>
      <p:sp>
        <p:nvSpPr>
          <p:cNvPr id="4" name="Блок-схема: решение 3"/>
          <p:cNvSpPr/>
          <p:nvPr/>
        </p:nvSpPr>
        <p:spPr>
          <a:xfrm>
            <a:off x="642910" y="1714488"/>
            <a:ext cx="571504" cy="2857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642910" y="2214554"/>
            <a:ext cx="571504" cy="2857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642910" y="2714620"/>
            <a:ext cx="571504" cy="2857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642910" y="3214686"/>
            <a:ext cx="571504" cy="2857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решение 7"/>
          <p:cNvSpPr/>
          <p:nvPr/>
        </p:nvSpPr>
        <p:spPr>
          <a:xfrm>
            <a:off x="642910" y="3714752"/>
            <a:ext cx="571504" cy="2857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решение 8"/>
          <p:cNvSpPr/>
          <p:nvPr/>
        </p:nvSpPr>
        <p:spPr>
          <a:xfrm>
            <a:off x="642910" y="4286256"/>
            <a:ext cx="571504" cy="2857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3900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2200" dirty="0" smtClean="0"/>
              <a:t>ОБЪЕМ БЕЗВОЗМЕЗДНЫХ ПОСТУПЛЕНИЙ ИЗ ОБЛАСТНОГО БЮДЖЕТА В БЮДЖЕТ МУНИЦИПАЛЬНОГО РАЙОНА НА 2023 ГОД И ПЛАНОВЫЙ ПЕРИОД 2024 И 2025 ГОДОВ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ГОДОВ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00958" y="1142984"/>
            <a:ext cx="139207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/>
              <a:t>рублей</a:t>
            </a:r>
            <a:endParaRPr lang="ru-RU" sz="1100" dirty="0"/>
          </a:p>
        </p:txBody>
      </p:sp>
      <p:graphicFrame>
        <p:nvGraphicFramePr>
          <p:cNvPr id="8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5" y="1500174"/>
          <a:ext cx="7929618" cy="539212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796139"/>
                <a:gridCol w="1199427"/>
                <a:gridCol w="967026"/>
                <a:gridCol w="967026"/>
              </a:tblGrid>
              <a:tr h="4147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/>
                        <a:t>НАИМЕНОВАНИЕ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2023 </a:t>
                      </a:r>
                      <a:r>
                        <a:rPr lang="ru-RU" sz="1200" u="none" strike="noStrike" dirty="0"/>
                        <a:t>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2024 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2025 </a:t>
                      </a:r>
                      <a:r>
                        <a:rPr lang="ru-RU" sz="1200" u="none" strike="noStrike" dirty="0"/>
                        <a:t>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</a:tr>
              <a:tr h="37749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latin typeface="Arial Cyr"/>
                        </a:rPr>
                        <a:t>Субсидии бюджетам бюджетной системы Российской Федерации (межбюджетные субсидии)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>
                          <a:latin typeface="Arial Cyr"/>
                        </a:rPr>
                        <a:t>54 669 191,00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>
                          <a:latin typeface="Arial Cyr"/>
                        </a:rPr>
                        <a:t>22 124 757,00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latin typeface="Arial Cyr"/>
                        </a:rPr>
                        <a:t>4 394 388,00</a:t>
                      </a:r>
                    </a:p>
                  </a:txBody>
                  <a:tcPr marL="7620" marR="7620" marT="7620" marB="0" anchor="ctr"/>
                </a:tc>
              </a:tr>
              <a:tr h="4936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Arial"/>
                        </a:rPr>
                        <a:t>Субсидии бюджетам муниципальных районов на оснащение (обновление материально-технической базы) оборудованием, средствами обучения и воспитания общеобразовательных организаций, в том числе осуществляющих образовательную деятельность по адаптированным основным общеобразовательным программам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2 481 535,00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8 835 229,00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4213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latin typeface="Arial"/>
                        </a:rPr>
                        <a:t>Субсидии бюджетам муниципальных районов на проведение мероприятий по обеспечению деятельности советников директора по воспитанию и взаимодействию с детскими общественными объединениями в общеобразовательных организациях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276 516,00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272 584,00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272 584,00</a:t>
                      </a:r>
                    </a:p>
                  </a:txBody>
                  <a:tcPr marL="7620" marR="7620" marT="7620" marB="0" anchor="ctr"/>
                </a:tc>
              </a:tr>
              <a:tr h="376509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latin typeface="Arial"/>
                        </a:rPr>
                        <a:t>Субсидии бюджетам муниципальных районов на организацию бесплатного горячего питания обучающихся, получающих начальное общее образование в государственных и муниципальных образовательных организациях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2 770 371,00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2 767 532,00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2 596 114,00</a:t>
                      </a:r>
                    </a:p>
                  </a:txBody>
                  <a:tcPr marL="7620" marR="7620" marT="7620" marB="0" anchor="ctr"/>
                </a:tc>
              </a:tr>
              <a:tr h="363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latin typeface="Arial"/>
                        </a:rPr>
                        <a:t>Субсидии бюджетам муниципальных районов на поддержку отрасли культуры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500 000,00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4671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latin typeface="Arial"/>
                        </a:rPr>
                        <a:t>Субсидии бюджетам муниципальных район на обновление материально-технической базы для организации учебно-исследовательской, научно-практической, творческой деятельности, занятий физической культурой и спортом в образовательных организациях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1 797 284,00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8169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latin typeface="Arial"/>
                        </a:rPr>
                        <a:t>Субсидии бюджетам муниципальных районов на обновление материально-технической базы образовательных организаций для внедрения цифровой образовательной среды и развития цифровых навыков обучающихся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6 926 438,00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23593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latin typeface="Arial Cyr"/>
                        </a:rPr>
                        <a:t>Субсидии местным бюджетам муниципальных районов на мероприятия по внесению в государственный кадастр недвижимости сведений о границах муниципальных образований и границах населенных пунктов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1 371 147,00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51128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ОБЪЕМ БЕЗВОЗМЕЗДНЫХ ПОСТУПЛЕНИЙ ИЗ ОБЛАСТНОГО БЮДЖЕТА В БЮДЖЕТ </a:t>
            </a:r>
            <a:r>
              <a:rPr lang="ru-RU" sz="2200" dirty="0" smtClean="0"/>
              <a:t>МУНИЦИПАЛЬНОГО</a:t>
            </a:r>
            <a:r>
              <a:rPr lang="ru-RU" sz="2400" dirty="0" smtClean="0"/>
              <a:t> РАЙОНА НА 2023 ГОД И ПЛАНОВЫЙ ПЕРИОД 2024 И 2025 ГОДОВ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791715"/>
          <a:ext cx="8001058" cy="497107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857786"/>
                <a:gridCol w="1071570"/>
                <a:gridCol w="1000132"/>
                <a:gridCol w="1071570"/>
              </a:tblGrid>
              <a:tr h="29631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/>
                        <a:t>НАИМЕНОВАНИЕ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2023 </a:t>
                      </a:r>
                      <a:r>
                        <a:rPr lang="ru-RU" sz="1200" u="none" strike="noStrike" dirty="0"/>
                        <a:t>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2024 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2025год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</a:tr>
              <a:tr h="48371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latin typeface="Arial Cyr"/>
                        </a:rPr>
                        <a:t>Субсидии местным бюджетам муниципальных районов на предоставление мер социальной поддержки работникам муниципальных образовательных организаций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362 398,00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362 398,00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362 398,00</a:t>
                      </a:r>
                    </a:p>
                  </a:txBody>
                  <a:tcPr marL="7620" marR="7620" marT="7620" marB="0" anchor="ctr"/>
                </a:tc>
              </a:tr>
              <a:tr h="80653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latin typeface="Arial Cyr"/>
                        </a:rPr>
                        <a:t>Субсидии местным бюджетам муниципальных районов на мероприятия по организации питания обучающихся из малоимущих и (или) многодетных семей, а также обучающихся с ограниченными возможностями здоровья в муниципальных общеобразовательных организациях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342 276,00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342 276,00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342 276,00</a:t>
                      </a:r>
                    </a:p>
                  </a:txBody>
                  <a:tcPr marL="7620" marR="7620" marT="7620" marB="0" anchor="ctr"/>
                </a:tc>
              </a:tr>
              <a:tr h="70992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latin typeface="Arial Cyr"/>
                        </a:rPr>
                        <a:t>Субсидии из областного бюджета бюджетам муниципальных районов на  софинансирование расходных обязательств муниципальных образований, связанных с организацией отдыха детей в каникулярное время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597 904,00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6399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latin typeface="Arial Cyr"/>
                        </a:rPr>
                        <a:t>Субсидии  из областного бюджета бюджетам муниципальных районов на приобретение горюче-смазочных материалов для обеспечения подвоза обучающихся муниципальных общеобразовательных организаций к месту обучения и обратно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821 016,00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821 016,00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821 016,00</a:t>
                      </a:r>
                    </a:p>
                  </a:txBody>
                  <a:tcPr marL="7620" marR="7620" marT="7620" marB="0" anchor="ctr"/>
                </a:tc>
              </a:tr>
              <a:tr h="3110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latin typeface="Arial Cyr"/>
                        </a:rPr>
                        <a:t>Субсидии бюджетам муниципальных образований на реализацию проекта "Народный бюджет"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1 548 456,00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589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latin typeface="Arial Cyr"/>
                        </a:rPr>
                        <a:t>Субсидии местным бюджетам на создание условий для развития социальной и инженерной инфраструктуры муниципальных образований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35 281 728,00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5344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latin typeface="Arial Cyr"/>
                        </a:rPr>
                        <a:t>Субсидии местным бюджетам муниципальных районов  на заработную плату и начисления на выплаты по оплате труда работников учреждений культуры муниципальных районов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8 315 844,00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183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latin typeface="Arial Cyr"/>
                        </a:rPr>
                        <a:t>Субвенции бюджетам бюджетной системы Российской Федерации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 smtClean="0">
                          <a:latin typeface="Arial Cyr"/>
                        </a:rPr>
                        <a:t>293 603 176,00</a:t>
                      </a:r>
                      <a:endParaRPr lang="ru-RU" sz="1100" b="1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 smtClean="0">
                          <a:latin typeface="Arial Cyr"/>
                        </a:rPr>
                        <a:t>299 984 418,00</a:t>
                      </a:r>
                      <a:endParaRPr lang="ru-RU" sz="1100" b="1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 smtClean="0">
                          <a:latin typeface="Arial Cyr"/>
                        </a:rPr>
                        <a:t>291 123 477,00</a:t>
                      </a:r>
                      <a:endParaRPr lang="ru-RU" sz="1100" b="1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</a:tr>
              <a:tr h="183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latin typeface="Arial Cyr"/>
                        </a:rPr>
                        <a:t>Субвенции бюджетам муниципальных районов на обеспечение мер социальной поддержки реабилитированных лиц и лиц, признанных пострадавшими от политических репрессий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99 124,00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99 124,00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99 124,00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000892" y="1357298"/>
            <a:ext cx="1862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рублей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 anchor="ctr">
            <a:noAutofit/>
          </a:bodyPr>
          <a:lstStyle/>
          <a:p>
            <a:pPr algn="ctr"/>
            <a:r>
              <a:rPr lang="ru-RU" sz="2400" dirty="0" smtClean="0"/>
              <a:t>ОБЪЕМ БЕЗВОЗМЕЗДНЫХ ПОСТУПЛЕНИЙ ИЗ ОБЛАСТНОГО БЮДЖЕТА В БЮДЖЕТ </a:t>
            </a:r>
            <a:r>
              <a:rPr lang="ru-RU" sz="2100" dirty="0" smtClean="0"/>
              <a:t>МУНИЦИПАЛЬНОГО</a:t>
            </a:r>
            <a:r>
              <a:rPr lang="ru-RU" sz="2400" dirty="0" smtClean="0"/>
              <a:t> РАЙОНА НА 2023 ГОД И ПЛАНОВЫЙ ПЕРИОД 2024 И 2025 ГОДОВ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785925"/>
          <a:ext cx="8643998" cy="495483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30176"/>
                <a:gridCol w="1194698"/>
                <a:gridCol w="1405529"/>
                <a:gridCol w="913595"/>
              </a:tblGrid>
              <a:tr h="22996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/>
                        <a:t>НАИМЕНОВАНИЕ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2023 </a:t>
                      </a:r>
                      <a:r>
                        <a:rPr lang="ru-RU" sz="1200" u="none" strike="noStrike" dirty="0"/>
                        <a:t>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2024 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2025год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</a:tr>
              <a:tr h="484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latin typeface="Arial Cyr"/>
                        </a:rPr>
                        <a:t>Субвенции бюджетам муниципальных районов на содержание ребенка в семье опекуна и приемной семье, а также вознаграждение, причитающееся приемному родителю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5 255 804,00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5 255 804,00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5 255 804,00</a:t>
                      </a:r>
                    </a:p>
                  </a:txBody>
                  <a:tcPr marL="7620" marR="7620" marT="7620" marB="0" anchor="ctr"/>
                </a:tc>
              </a:tr>
              <a:tr h="7596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latin typeface="Arial Cyr"/>
                        </a:rPr>
                        <a:t>Субвенции бюджетам муниципальных районов на предоставление жилых помещений детям-сиротам и детям, оставшимся без попечения родителей, лицам из их числа по договорам найма специализированных жилых помещений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2 816 564,00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14 082 822,00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5 633 129,00</a:t>
                      </a:r>
                    </a:p>
                  </a:txBody>
                  <a:tcPr marL="7620" marR="7620" marT="7620" marB="0" anchor="ctr"/>
                </a:tc>
              </a:tr>
              <a:tr h="5239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latin typeface="Arial Cyr"/>
                        </a:rPr>
                        <a:t>Субвенции бюджетам муниципальных районов на осуществление ежемесячных выплат на детей в возрасте от трех до семи лет включительно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16 696 501,00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6190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Субвенции бюджетам муниципальных районов на ежемесячное денежное вознаграждение за классное руководство педагогическим работникам государственных и муниципальных общеобразовательных организаций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13 905 360,00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13 905 360,00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13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905 360,00</a:t>
                      </a:r>
                    </a:p>
                  </a:txBody>
                  <a:tcPr marL="7620" marR="7620" marT="7620" marB="0" anchor="ctr"/>
                </a:tc>
              </a:tr>
              <a:tr h="29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latin typeface="Arial Cyr"/>
                        </a:rPr>
                        <a:t>Единая субвенция бюджетам муниципальных районов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1 366 000,00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"/>
                        </a:rPr>
                        <a:t>1 442 000,00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"/>
                        </a:rPr>
                        <a:t>1 497 000,00</a:t>
                      </a:r>
                    </a:p>
                  </a:txBody>
                  <a:tcPr marL="7620" marR="7620" marT="7620" marB="0" anchor="ctr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бюджетам </a:t>
                      </a:r>
                      <a:r>
                        <a:rPr lang="ru-RU" sz="1100" b="0" i="0" u="none" strike="noStrike" dirty="0" smtClean="0">
                          <a:latin typeface="Arial Cyr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осуществление выплаты компенсации части родительской платы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515 928,00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490 777,00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490 777,00</a:t>
                      </a:r>
                    </a:p>
                  </a:txBody>
                  <a:tcPr marL="7620" marR="7620" marT="7620" marB="0" anchor="ctr"/>
                </a:tc>
              </a:tr>
              <a:tr h="5715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муниципальных 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содержание работников, осуществляющих переданные государственные полномочия по выплате компенсации части родительской платы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40 284,00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34 653,00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34 653,00</a:t>
                      </a:r>
                    </a:p>
                  </a:txBody>
                  <a:tcPr marL="7620" marR="7620" marT="7620" marB="0" anchor="ctr"/>
                </a:tc>
              </a:tr>
              <a:tr h="714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местным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бюджетам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 на реализацию образовательной программы дошкольного образования в части финансирования расходов на оплату труда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 работников муниципальных дошкольных образовательных организаций, расходов на приобретение учебных пособий, средств обучения, игр, игрушек (за исключением расходов на содержание зданий и оплату коммунальных услуг)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7 051 083,00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7 774 542,00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7 774 542,00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358082" y="1428736"/>
            <a:ext cx="13341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рублей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 anchor="ctr">
            <a:noAutofit/>
          </a:bodyPr>
          <a:lstStyle/>
          <a:p>
            <a:pPr algn="ctr"/>
            <a:r>
              <a:rPr lang="ru-RU" sz="2400" dirty="0" smtClean="0"/>
              <a:t>ОБЪЕМ БЕЗВОЗМЕЗДНЫХ ПОСТУПЛЕНИЙ ИЗ ОБЛАСТНОГО БЮДЖЕТА В БЮДЖЕТ МУНИЦИПАЛЬНОГО РАЙОНА НА 2023 ГОД И ПЛАНОВЫЙ ПЕРИОД 2024 И 2025 ГОДОВ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44" y="2000240"/>
          <a:ext cx="8001056" cy="465298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83545"/>
                <a:gridCol w="1428415"/>
                <a:gridCol w="972358"/>
                <a:gridCol w="916738"/>
              </a:tblGrid>
              <a:tr h="4574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/>
                        <a:t>НАИМЕНОВАНИЕ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2023 </a:t>
                      </a:r>
                      <a:r>
                        <a:rPr lang="ru-RU" sz="1200" u="none" strike="noStrike" dirty="0"/>
                        <a:t>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2024 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2025 </a:t>
                      </a:r>
                      <a:r>
                        <a:rPr lang="ru-RU" sz="1200" u="none" strike="noStrike" dirty="0"/>
                        <a:t>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</a:tr>
              <a:tr h="4712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муниципальных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по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организации и обеспечению деятельности административных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комиссий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334 700,00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334 700,00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334 700,00</a:t>
                      </a:r>
                    </a:p>
                  </a:txBody>
                  <a:tcPr marL="7620" marR="7620" marT="7620" marB="0" anchor="ctr"/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в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сфере архивного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дела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303 559,00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303 559,00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303 559,00</a:t>
                      </a:r>
                    </a:p>
                  </a:txBody>
                  <a:tcPr marL="7620" marR="7620" marT="7620" marB="0" anchor="ctr"/>
                </a:tc>
              </a:tr>
              <a:tr h="686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"/>
                        </a:rPr>
                        <a:t>Субвенции бюджетам  муниципальных </a:t>
                      </a:r>
                      <a:r>
                        <a:rPr lang="ru-RU" sz="1100" b="0" i="0" u="none" strike="noStrike" dirty="0">
                          <a:latin typeface="Arial"/>
                        </a:rPr>
                        <a:t>районов </a:t>
                      </a:r>
                      <a:r>
                        <a:rPr lang="ru-RU" sz="1100" b="0" i="1" u="none" strike="noStrike" dirty="0" smtClean="0">
                          <a:latin typeface="Arial"/>
                        </a:rPr>
                        <a:t>по </a:t>
                      </a:r>
                      <a:r>
                        <a:rPr lang="ru-RU" sz="1100" b="0" i="1" u="none" strike="noStrike" dirty="0">
                          <a:latin typeface="Arial"/>
                        </a:rPr>
                        <a:t>расчету и предоставлению дотаций на выравнивание бюджетной обеспеченности городских и сельских поселений</a:t>
                      </a:r>
                      <a:r>
                        <a:rPr lang="ru-RU" sz="1100" b="0" i="0" u="none" strike="noStrike" dirty="0">
                          <a:latin typeface="Arial"/>
                        </a:rPr>
                        <a:t> за счет средств областного </a:t>
                      </a:r>
                      <a:r>
                        <a:rPr lang="ru-RU" sz="1100" b="0" i="0" u="none" strike="noStrike" dirty="0" smtClean="0">
                          <a:latin typeface="Arial"/>
                        </a:rPr>
                        <a:t>бюджета</a:t>
                      </a:r>
                      <a:endParaRPr lang="ru-RU" sz="1100" b="0" i="0" u="none" strike="noStrike" dirty="0"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6 660 691,00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5 794 801,00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5 328 553,00</a:t>
                      </a:r>
                    </a:p>
                  </a:txBody>
                  <a:tcPr marL="7620" marR="7620" marT="7620" marB="0" anchor="ctr"/>
                </a:tc>
              </a:tr>
              <a:tr h="5279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по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созданию и обеспечению деятельности комиссий по делам несовершеннолетних и защите их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прав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334 700,00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334 700,00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334 700,00</a:t>
                      </a:r>
                    </a:p>
                  </a:txBody>
                  <a:tcPr marL="7620" marR="7620" marT="7620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в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сфере трудовых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отношений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334 700,00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334 700,00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334 700,00</a:t>
                      </a:r>
                    </a:p>
                  </a:txBody>
                  <a:tcPr marL="7620" marR="7620" marT="7620" marB="0" anchor="ctr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"/>
                        </a:rPr>
                        <a:t>содержание работников, осуществляющих переданные государственные полномочия по организации и осуществлению деятельности по опеке и попечительству</a:t>
                      </a:r>
                      <a:endParaRPr lang="ru-RU" sz="1100" b="0" i="0" u="none" strike="noStrike" dirty="0"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1 004 100,00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1 004 100,00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1 004 100,00</a:t>
                      </a:r>
                    </a:p>
                  </a:txBody>
                  <a:tcPr marL="7620" marR="7620" marT="7620" marB="0" anchor="ctr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предоставление компенсации расходов на оплату жилых помещений, отопления и освещения работникам муниципальных образовательных организаций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13 041 924,00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13 041 924,00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13 041 924,00</a:t>
                      </a:r>
                    </a:p>
                  </a:txBody>
                  <a:tcPr marL="7620" marR="7620" marT="7620" marB="0" anchor="ctr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"/>
                        </a:rPr>
                        <a:t>по </a:t>
                      </a:r>
                      <a:r>
                        <a:rPr lang="ru-RU" sz="1100" b="0" i="1" u="none" strike="noStrike" dirty="0">
                          <a:latin typeface="Arial"/>
                        </a:rPr>
                        <a:t>предоставлению мер социальной поддержки работникам муниципальных учреждений культуры на оплату жилья и коммунальных услуг</a:t>
                      </a:r>
                      <a:endParaRPr lang="ru-RU" sz="1100" b="0" i="0" u="none" strike="noStrike" dirty="0"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2 246 767,00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2 246 767,00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2 246 767,00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768" y="1714488"/>
            <a:ext cx="143366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00198"/>
          </a:xfrm>
        </p:spPr>
        <p:txBody>
          <a:bodyPr anchor="ctr">
            <a:noAutofit/>
          </a:bodyPr>
          <a:lstStyle/>
          <a:p>
            <a:pPr algn="ctr"/>
            <a:r>
              <a:rPr lang="ru-RU" sz="2200" dirty="0" smtClean="0"/>
              <a:t>ОБЪЕМ БЕЗВОЗМЕЗДНЫХ ПОСТУПЛЕНИЙ ИЗ ОБЛАСТНОГО БЮДЖЕТА В БЮДЖЕТ МУНИЦИПАЛЬНОГО РАЙОНА НА 2023 ГОД И ПЛАНОВЫЙ ПЕРИОД 2024 И 2025 ГОДОВ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406" y="1643049"/>
          <a:ext cx="8572559" cy="52961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35057"/>
                <a:gridCol w="1080011"/>
                <a:gridCol w="945010"/>
                <a:gridCol w="1012481"/>
              </a:tblGrid>
              <a:tr h="4503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/>
                        <a:t>НАИМЕНОВАНИЕ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2023 </a:t>
                      </a:r>
                      <a:r>
                        <a:rPr lang="ru-RU" sz="1200" u="none" strike="noStrike" dirty="0"/>
                        <a:t>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2024 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/>
                        <a:t>2025 </a:t>
                      </a:r>
                      <a:r>
                        <a:rPr lang="ru-RU" sz="1200" u="none" strike="noStrike" dirty="0"/>
                        <a:t>год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/>
                </a:tc>
              </a:tr>
              <a:tr h="5341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реализацию основных общеобразовательных и дополнительных общеобразовательных программ в части финансирования расходов на оплату труда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 работников муниципальных общеобразовательных </a:t>
                      </a:r>
                      <a:r>
                        <a:rPr lang="ru-RU" sz="1100" b="0" i="0" u="none" strike="noStrike" dirty="0" smtClean="0">
                          <a:latin typeface="Arial Cyr"/>
                        </a:rPr>
                        <a:t>организаций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210 964 813,00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223 386 179,00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223 386 179,00</a:t>
                      </a:r>
                    </a:p>
                  </a:txBody>
                  <a:tcPr marL="7620" marR="7620" marT="7620" marB="0" anchor="ctr"/>
                </a:tc>
              </a:tr>
              <a:tr h="5156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по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обеспечению продовольственными товарами по сниженным ценам и выплатой ежемесячной денежной компенсации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295 167,00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295 167,00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295 167,00</a:t>
                      </a:r>
                    </a:p>
                  </a:txBody>
                  <a:tcPr marL="7620" marR="7620" marT="7620" marB="0" anchor="ctr"/>
                </a:tc>
              </a:tr>
              <a:tr h="4730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районов </a:t>
                      </a:r>
                      <a:r>
                        <a:rPr lang="ru-RU" sz="1100" b="0" i="0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обеспечение мер социальной поддержки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ветеранов труда и тружеников тыла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5 098 492,00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5 098 492,00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5 098 492,00</a:t>
                      </a:r>
                    </a:p>
                  </a:txBody>
                  <a:tcPr marL="7620" marR="7620" marT="7620" marB="0" anchor="ctr"/>
                </a:tc>
              </a:tr>
              <a:tr h="3452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выплату ежемесячного пособия на ребенка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2 252 362,00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2 252 362,00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2 252 362,00</a:t>
                      </a:r>
                    </a:p>
                  </a:txBody>
                  <a:tcPr marL="7620" marR="7620" marT="7620" marB="0" anchor="ctr"/>
                </a:tc>
              </a:tr>
              <a:tr h="5341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содержание работников, осуществляющих переданные государственные полномочия в сфере социальной защиты населения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1 673 500,00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1 673 500,00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1 673 500,00</a:t>
                      </a:r>
                    </a:p>
                  </a:txBody>
                  <a:tcPr marL="7620" marR="7620" marT="7620" marB="0" anchor="ctr"/>
                </a:tc>
              </a:tr>
              <a:tr h="7095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содержание работников, осуществляющих отдельные государственные полномочия по назначению и выплате ежемесячной выплаты на детей в возрасте от трех до семи лет включительно"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278 917,00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5812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субвенция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бюджетам муниципальных районов </a:t>
                      </a:r>
                      <a:endParaRPr lang="ru-RU" sz="1100" b="0" i="0" u="none" strike="noStrike" dirty="0" smtClean="0">
                        <a:latin typeface="Arial Cyr"/>
                      </a:endParaRPr>
                    </a:p>
                    <a:p>
                      <a:pPr algn="l" fontAlgn="ctr"/>
                      <a:r>
                        <a:rPr lang="ru-RU" sz="1100" b="0" i="1" u="none" strike="noStrike" dirty="0" smtClean="0">
                          <a:latin typeface="Arial Cyr"/>
                        </a:rPr>
                        <a:t>по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оплате услуг по доставке и пересылке  ежемесячной денежной выплаты на ребенка в возрасте от трех до семи лет включительно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233 751,00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5188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организацию проведения мероприятий при осуществлении деятельности по обращению с животными без владельцев</a:t>
                      </a:r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764 915,00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764 915,00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764 915,00</a:t>
                      </a:r>
                    </a:p>
                  </a:txBody>
                  <a:tcPr marL="7620" marR="7620" marT="7620" marB="0" anchor="ctr"/>
                </a:tc>
              </a:tr>
              <a:tr h="6338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latin typeface="Arial Cyr"/>
                        </a:rPr>
                        <a:t>Субвенции бюджетам 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муниципальных районов </a:t>
                      </a:r>
                      <a:r>
                        <a:rPr lang="ru-RU" sz="1100" b="0" i="1" u="none" strike="noStrike" dirty="0" smtClean="0">
                          <a:latin typeface="Arial Cyr"/>
                        </a:rPr>
                        <a:t>на </a:t>
                      </a:r>
                      <a:r>
                        <a:rPr lang="ru-RU" sz="1100" b="0" i="1" u="none" strike="noStrike" dirty="0">
                          <a:latin typeface="Arial Cyr"/>
                        </a:rPr>
                        <a:t>содержание работников</a:t>
                      </a:r>
                      <a:r>
                        <a:rPr lang="ru-RU" sz="1100" b="0" i="0" u="none" strike="noStrike" dirty="0">
                          <a:latin typeface="Arial Cyr"/>
                        </a:rPr>
                        <a:t>, осуществляющих отдельные государственные полномочия по организации проведения мероприятий по отлову и содержанию безнадзорных животных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33 470,00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latin typeface="Arial Cyr"/>
                        </a:rPr>
                        <a:t>33 470,00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latin typeface="Arial Cyr"/>
                        </a:rPr>
                        <a:t>33 470,00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286644" y="1357298"/>
            <a:ext cx="151871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>
                <a:solidFill>
                  <a:schemeClr val="tx1"/>
                </a:solidFill>
              </a:rPr>
              <a:t>РАСХОДЫ БЮДЖЕТА ПО ОСНОВНЫМ ФУНКЦИЯМ 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3786182" y="928670"/>
            <a:ext cx="948881" cy="948881"/>
            <a:chOff x="3918046" y="20744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7" name="Овал 6"/>
            <p:cNvSpPr/>
            <p:nvPr/>
          </p:nvSpPr>
          <p:spPr>
            <a:xfrm>
              <a:off x="3918046" y="20744"/>
              <a:ext cx="948881" cy="948881"/>
            </a:xfrm>
            <a:prstGeom prst="ellipse">
              <a:avLst/>
            </a:prstGeom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Овал 4"/>
            <p:cNvSpPr/>
            <p:nvPr/>
          </p:nvSpPr>
          <p:spPr>
            <a:xfrm>
              <a:off x="4057007" y="159704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1142984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5000628" y="1428736"/>
            <a:ext cx="948881" cy="948881"/>
            <a:chOff x="5103212" y="368740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11" name="Овал 10"/>
            <p:cNvSpPr/>
            <p:nvPr/>
          </p:nvSpPr>
          <p:spPr>
            <a:xfrm>
              <a:off x="5103212" y="368740"/>
              <a:ext cx="948881" cy="948881"/>
            </a:xfrm>
            <a:prstGeom prst="ellipse">
              <a:avLst/>
            </a:prstGeom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Овал 4"/>
            <p:cNvSpPr/>
            <p:nvPr/>
          </p:nvSpPr>
          <p:spPr>
            <a:xfrm>
              <a:off x="5242173" y="507700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sp>
        <p:nvSpPr>
          <p:cNvPr id="16" name="Заголовок 1"/>
          <p:cNvSpPr txBox="1">
            <a:spLocks/>
          </p:cNvSpPr>
          <p:nvPr/>
        </p:nvSpPr>
        <p:spPr>
          <a:xfrm>
            <a:off x="4714876" y="714356"/>
            <a:ext cx="2428444" cy="461336"/>
          </a:xfrm>
          <a:prstGeom prst="rect">
            <a:avLst/>
          </a:prstGeom>
          <a:solidFill>
            <a:schemeClr val="bg1"/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0100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Общегосударственные вопросы</a:t>
            </a:r>
            <a:endParaRPr lang="ru-RU" sz="1400" dirty="0">
              <a:solidFill>
                <a:srgbClr val="F286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571612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6215074" y="1357298"/>
            <a:ext cx="2286016" cy="806732"/>
          </a:xfrm>
          <a:prstGeom prst="rect">
            <a:avLst/>
          </a:prstGeom>
          <a:solidFill>
            <a:schemeClr val="bg1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0300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Национальная безопасность и правоохранительная деятельность</a:t>
            </a:r>
            <a:endParaRPr lang="ru-RU" sz="1300" dirty="0">
              <a:solidFill>
                <a:srgbClr val="F286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2857488" y="2285992"/>
            <a:ext cx="2344224" cy="2231280"/>
            <a:chOff x="3180565" y="1646402"/>
            <a:chExt cx="2344224" cy="2231280"/>
          </a:xfrm>
          <a:scene3d>
            <a:camera prst="orthographicFront"/>
            <a:lightRig rig="flat" dir="t"/>
          </a:scene3d>
        </p:grpSpPr>
        <p:sp>
          <p:nvSpPr>
            <p:cNvPr id="20" name="Овал 19"/>
            <p:cNvSpPr/>
            <p:nvPr/>
          </p:nvSpPr>
          <p:spPr>
            <a:xfrm>
              <a:off x="3180565" y="1646402"/>
              <a:ext cx="2344224" cy="2231280"/>
            </a:xfrm>
            <a:prstGeom prst="ellipse">
              <a:avLst/>
            </a:prstGeom>
            <a:gradFill rotWithShape="0">
              <a:gsLst>
                <a:gs pos="0">
                  <a:srgbClr val="FFCC00"/>
                </a:gs>
                <a:gs pos="100000">
                  <a:schemeClr val="accent1">
                    <a:hueOff val="0"/>
                    <a:satOff val="0"/>
                    <a:lumOff val="0"/>
                    <a:alphaOff val="0"/>
                    <a:shade val="98000"/>
                    <a:lumMod val="94000"/>
                  </a:schemeClr>
                </a:gs>
              </a:gsLst>
            </a:gra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Овал 4"/>
            <p:cNvSpPr/>
            <p:nvPr/>
          </p:nvSpPr>
          <p:spPr>
            <a:xfrm>
              <a:off x="3523869" y="1973165"/>
              <a:ext cx="1657616" cy="15777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solidFill>
                    <a:schemeClr val="tx1"/>
                  </a:solidFill>
                </a:rPr>
                <a:t>Расходы бюджета – это выплачиваемые из бюджета денежные средства</a:t>
              </a:r>
              <a:endParaRPr lang="ru-RU" sz="1400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643570" y="2643182"/>
            <a:ext cx="948881" cy="948881"/>
            <a:chOff x="1923997" y="1302242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23" name="Овал 22"/>
            <p:cNvSpPr/>
            <p:nvPr/>
          </p:nvSpPr>
          <p:spPr>
            <a:xfrm>
              <a:off x="1923997" y="1302242"/>
              <a:ext cx="948881" cy="948881"/>
            </a:xfrm>
            <a:prstGeom prst="ellipse">
              <a:avLst/>
            </a:prstGeom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Овал 4"/>
            <p:cNvSpPr/>
            <p:nvPr/>
          </p:nvSpPr>
          <p:spPr>
            <a:xfrm>
              <a:off x="2062958" y="1441202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46" y="2857496"/>
            <a:ext cx="6175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Заголовок 1"/>
          <p:cNvSpPr txBox="1">
            <a:spLocks/>
          </p:cNvSpPr>
          <p:nvPr/>
        </p:nvSpPr>
        <p:spPr>
          <a:xfrm>
            <a:off x="6715140" y="2786058"/>
            <a:ext cx="2006579" cy="5065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0400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</a:t>
            </a:r>
            <a:endParaRPr lang="ru-RU" sz="1400" dirty="0">
              <a:solidFill>
                <a:srgbClr val="F286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5429256" y="3929066"/>
            <a:ext cx="948881" cy="948881"/>
            <a:chOff x="5912095" y="1302242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28" name="Овал 27"/>
            <p:cNvSpPr/>
            <p:nvPr/>
          </p:nvSpPr>
          <p:spPr>
            <a:xfrm>
              <a:off x="5912095" y="1302242"/>
              <a:ext cx="948881" cy="948881"/>
            </a:xfrm>
            <a:prstGeom prst="ellipse">
              <a:avLst/>
            </a:prstGeom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Овал 4"/>
            <p:cNvSpPr/>
            <p:nvPr/>
          </p:nvSpPr>
          <p:spPr>
            <a:xfrm>
              <a:off x="6051056" y="1441202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4071942"/>
            <a:ext cx="6000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Заголовок 1"/>
          <p:cNvSpPr txBox="1">
            <a:spLocks/>
          </p:cNvSpPr>
          <p:nvPr/>
        </p:nvSpPr>
        <p:spPr>
          <a:xfrm>
            <a:off x="6500826" y="4071942"/>
            <a:ext cx="2088232" cy="549232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0500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Жилищно-коммунальное хозяйство</a:t>
            </a:r>
            <a:endParaRPr lang="ru-RU" sz="1400" dirty="0">
              <a:solidFill>
                <a:srgbClr val="F286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4429124" y="4857760"/>
            <a:ext cx="948881" cy="948881"/>
            <a:chOff x="2261331" y="3648446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33" name="Овал 32"/>
            <p:cNvSpPr/>
            <p:nvPr/>
          </p:nvSpPr>
          <p:spPr>
            <a:xfrm>
              <a:off x="2261331" y="3648446"/>
              <a:ext cx="948881" cy="948881"/>
            </a:xfrm>
            <a:prstGeom prst="ellipse">
              <a:avLst/>
            </a:prstGeom>
            <a:gradFill rotWithShape="0">
              <a:gsLst>
                <a:gs pos="0">
                  <a:schemeClr val="accent4">
                    <a:lumMod val="75000"/>
                  </a:schemeClr>
                </a:gs>
                <a:gs pos="80000">
                  <a:schemeClr val="accent4"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accent4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</a:gradFill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Овал 4"/>
            <p:cNvSpPr/>
            <p:nvPr/>
          </p:nvSpPr>
          <p:spPr>
            <a:xfrm>
              <a:off x="2400292" y="3787406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72074"/>
            <a:ext cx="5762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Заголовок 1"/>
          <p:cNvSpPr txBox="1">
            <a:spLocks/>
          </p:cNvSpPr>
          <p:nvPr/>
        </p:nvSpPr>
        <p:spPr>
          <a:xfrm>
            <a:off x="4929190" y="5929330"/>
            <a:ext cx="2016224" cy="371923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>
            <a:glow rad="1778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0700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Образование</a:t>
            </a:r>
            <a:endParaRPr lang="ru-RU" sz="1400" dirty="0">
              <a:solidFill>
                <a:srgbClr val="F286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3071802" y="5000636"/>
            <a:ext cx="948881" cy="948881"/>
            <a:chOff x="3300447" y="4316245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38" name="Овал 37"/>
            <p:cNvSpPr/>
            <p:nvPr/>
          </p:nvSpPr>
          <p:spPr>
            <a:xfrm>
              <a:off x="3300447" y="4316245"/>
              <a:ext cx="948881" cy="948881"/>
            </a:xfrm>
            <a:prstGeom prst="ellipse">
              <a:avLst/>
            </a:prstGeom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Овал 4"/>
            <p:cNvSpPr/>
            <p:nvPr/>
          </p:nvSpPr>
          <p:spPr>
            <a:xfrm>
              <a:off x="3439408" y="4455205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5214950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Заголовок 1"/>
          <p:cNvSpPr txBox="1">
            <a:spLocks/>
          </p:cNvSpPr>
          <p:nvPr/>
        </p:nvSpPr>
        <p:spPr>
          <a:xfrm>
            <a:off x="2000232" y="6072206"/>
            <a:ext cx="2016224" cy="330810"/>
          </a:xfrm>
          <a:prstGeom prst="rect">
            <a:avLst/>
          </a:prstGeom>
          <a:solidFill>
            <a:schemeClr val="bg1"/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0800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Культура</a:t>
            </a:r>
            <a:endParaRPr lang="ru-RU" sz="1400" dirty="0">
              <a:solidFill>
                <a:srgbClr val="F286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1857356" y="4214818"/>
            <a:ext cx="948881" cy="948881"/>
            <a:chOff x="5574762" y="3648446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43" name="Овал 42"/>
            <p:cNvSpPr/>
            <p:nvPr/>
          </p:nvSpPr>
          <p:spPr>
            <a:xfrm>
              <a:off x="5574762" y="3648446"/>
              <a:ext cx="948881" cy="948881"/>
            </a:xfrm>
            <a:prstGeom prst="ellipse">
              <a:avLst/>
            </a:prstGeom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Овал 4"/>
            <p:cNvSpPr/>
            <p:nvPr/>
          </p:nvSpPr>
          <p:spPr>
            <a:xfrm>
              <a:off x="5713723" y="3787406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pic>
        <p:nvPicPr>
          <p:cNvPr id="45" name="Picture 39" descr="perevody-professionalno-himiya-biologiy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4429132"/>
            <a:ext cx="608465" cy="54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Заголовок 1"/>
          <p:cNvSpPr txBox="1">
            <a:spLocks/>
          </p:cNvSpPr>
          <p:nvPr/>
        </p:nvSpPr>
        <p:spPr>
          <a:xfrm>
            <a:off x="285720" y="5286388"/>
            <a:ext cx="2016224" cy="46133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0900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3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Здравоохранени</a:t>
            </a:r>
            <a:r>
              <a:rPr lang="ru-RU" altLang="ru-RU" sz="1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е</a:t>
            </a:r>
            <a:endParaRPr lang="ru-RU" altLang="ru-RU" sz="1400" dirty="0">
              <a:solidFill>
                <a:srgbClr val="F2866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1357290" y="3071810"/>
            <a:ext cx="948881" cy="948881"/>
            <a:chOff x="2732881" y="368740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48" name="Овал 47"/>
            <p:cNvSpPr/>
            <p:nvPr/>
          </p:nvSpPr>
          <p:spPr>
            <a:xfrm>
              <a:off x="2732881" y="368740"/>
              <a:ext cx="948881" cy="948881"/>
            </a:xfrm>
            <a:prstGeom prst="ellipse">
              <a:avLst/>
            </a:prstGeom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Овал 4"/>
            <p:cNvSpPr/>
            <p:nvPr/>
          </p:nvSpPr>
          <p:spPr>
            <a:xfrm>
              <a:off x="2871842" y="507700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 smtClean="0"/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pic>
        <p:nvPicPr>
          <p:cNvPr id="50" name="Рисунок 75" descr="sz_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286124"/>
            <a:ext cx="550862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Заголовок 1"/>
          <p:cNvSpPr txBox="1">
            <a:spLocks/>
          </p:cNvSpPr>
          <p:nvPr/>
        </p:nvSpPr>
        <p:spPr>
          <a:xfrm>
            <a:off x="142844" y="4214818"/>
            <a:ext cx="1643042" cy="461336"/>
          </a:xfrm>
          <a:prstGeom prst="rect">
            <a:avLst/>
          </a:prstGeom>
          <a:solidFill>
            <a:schemeClr val="bg1"/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Социальная политика</a:t>
            </a:r>
            <a:endParaRPr lang="ru-RU" sz="1400" dirty="0">
              <a:solidFill>
                <a:srgbClr val="F286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1500166" y="1857364"/>
            <a:ext cx="948881" cy="948881"/>
            <a:chOff x="4535646" y="4316245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54" name="Овал 53"/>
            <p:cNvSpPr/>
            <p:nvPr/>
          </p:nvSpPr>
          <p:spPr>
            <a:xfrm>
              <a:off x="4535646" y="4316245"/>
              <a:ext cx="948881" cy="948881"/>
            </a:xfrm>
            <a:prstGeom prst="ellipse">
              <a:avLst/>
            </a:prstGeom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Овал 4"/>
            <p:cNvSpPr/>
            <p:nvPr/>
          </p:nvSpPr>
          <p:spPr>
            <a:xfrm>
              <a:off x="4674607" y="4455205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2500298" y="1071546"/>
            <a:ext cx="948881" cy="948881"/>
            <a:chOff x="4535646" y="4316245"/>
            <a:chExt cx="948881" cy="948881"/>
          </a:xfrm>
          <a:scene3d>
            <a:camera prst="orthographicFront"/>
            <a:lightRig rig="flat" dir="t"/>
          </a:scene3d>
        </p:grpSpPr>
        <p:sp>
          <p:nvSpPr>
            <p:cNvPr id="57" name="Овал 56"/>
            <p:cNvSpPr/>
            <p:nvPr/>
          </p:nvSpPr>
          <p:spPr>
            <a:xfrm>
              <a:off x="4535646" y="4316245"/>
              <a:ext cx="948881" cy="948881"/>
            </a:xfrm>
            <a:prstGeom prst="ellipse">
              <a:avLst/>
            </a:prstGeom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Овал 4"/>
            <p:cNvSpPr/>
            <p:nvPr/>
          </p:nvSpPr>
          <p:spPr>
            <a:xfrm>
              <a:off x="4674607" y="4455205"/>
              <a:ext cx="670959" cy="6709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/>
            </a:p>
          </p:txBody>
        </p:sp>
      </p:grpSp>
      <p:pic>
        <p:nvPicPr>
          <p:cNvPr id="5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06" r="18102"/>
          <a:stretch>
            <a:fillRect/>
          </a:stretch>
        </p:blipFill>
        <p:spPr bwMode="auto">
          <a:xfrm>
            <a:off x="1643042" y="2071678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Заголовок 1"/>
          <p:cNvSpPr txBox="1">
            <a:spLocks/>
          </p:cNvSpPr>
          <p:nvPr/>
        </p:nvSpPr>
        <p:spPr>
          <a:xfrm>
            <a:off x="142844" y="1571612"/>
            <a:ext cx="1643074" cy="461336"/>
          </a:xfrm>
          <a:prstGeom prst="rect">
            <a:avLst/>
          </a:prstGeom>
          <a:solidFill>
            <a:schemeClr val="bg1"/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Физическая культура и спорт</a:t>
            </a:r>
            <a:endParaRPr lang="ru-RU" sz="1400" dirty="0">
              <a:solidFill>
                <a:srgbClr val="F286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Заголовок 1"/>
          <p:cNvSpPr txBox="1">
            <a:spLocks/>
          </p:cNvSpPr>
          <p:nvPr/>
        </p:nvSpPr>
        <p:spPr>
          <a:xfrm>
            <a:off x="642910" y="785794"/>
            <a:ext cx="1928826" cy="461336"/>
          </a:xfrm>
          <a:prstGeom prst="rect">
            <a:avLst/>
          </a:prstGeom>
          <a:solidFill>
            <a:schemeClr val="bg1"/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1400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Межбюджетные трансферты</a:t>
            </a:r>
            <a:endParaRPr lang="ru-RU" sz="1400" dirty="0">
              <a:solidFill>
                <a:srgbClr val="F286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43174" y="1214422"/>
            <a:ext cx="6286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7758138" cy="1143000"/>
          </a:xfrm>
          <a:solidFill>
            <a:srgbClr val="CCFFCC"/>
          </a:solidFill>
          <a:ln w="76200">
            <a:solidFill>
              <a:srgbClr val="FF0066"/>
            </a:solidFill>
          </a:ln>
        </p:spPr>
        <p:txBody>
          <a:bodyPr anchor="ctr"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СТРУКТУРА РАСХОДОВ БЮДЖЕТА ЛЬГОВСКОГО РАЙОНА НА 2023 ГОД И НА ПЛАНОВЫЙ ПЕРИОД 2024 И 2025 ГОДОВ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7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6" name="Chart 1"/>
          <p:cNvGraphicFramePr>
            <a:graphicFrameLocks/>
          </p:cNvGraphicFramePr>
          <p:nvPr/>
        </p:nvGraphicFramePr>
        <p:xfrm>
          <a:off x="142844" y="1357298"/>
          <a:ext cx="8001056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829576" cy="1143000"/>
          </a:xfrm>
          <a:solidFill>
            <a:srgbClr val="CCFFCC"/>
          </a:solidFill>
          <a:ln w="76200">
            <a:solidFill>
              <a:srgbClr val="FF0066"/>
            </a:solidFill>
          </a:ln>
        </p:spPr>
        <p:txBody>
          <a:bodyPr anchor="ctr">
            <a:no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СТРУКТУРА РАСХОДОВ БЮДЖЕТА ЛЬГОВСКОГО РАЙОНА НА 2023 ГОД И НА ПЛАНОВЫЙ ПЕРИОД 2024 И 20245ГОДОВ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graphicFrame>
        <p:nvGraphicFramePr>
          <p:cNvPr id="4" name="Chart 1"/>
          <p:cNvGraphicFramePr>
            <a:graphicFrameLocks/>
          </p:cNvGraphicFramePr>
          <p:nvPr/>
        </p:nvGraphicFramePr>
        <p:xfrm>
          <a:off x="142844" y="1571612"/>
          <a:ext cx="8124856" cy="511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58138" cy="1143000"/>
          </a:xfrm>
          <a:solidFill>
            <a:srgbClr val="CCFFCC"/>
          </a:solidFill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СТРУКТУРА РАСХОДОВ БЮДЖЕТА ЛЬГОВСКОГО РАЙОНА НА 2023 ГОД И НА ПЛАНОВЫЙ ПЕРИОД 2024 И 2025 ГОДОВ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/>
          </a:p>
        </p:txBody>
      </p:sp>
      <p:graphicFrame>
        <p:nvGraphicFramePr>
          <p:cNvPr id="5" name="Chart 1"/>
          <p:cNvGraphicFramePr>
            <a:graphicFrameLocks/>
          </p:cNvGraphicFramePr>
          <p:nvPr/>
        </p:nvGraphicFramePr>
        <p:xfrm>
          <a:off x="142844" y="1643050"/>
          <a:ext cx="7929618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785834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СТРУКТУРА РАСХОДОВ БЮДЖЕТА ЛЬГОВСКОГО РАЙОНА КУРСКОЙ ОБЛАСТИ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1" y="1000107"/>
          <a:ext cx="8786878" cy="5610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663"/>
                <a:gridCol w="1177711"/>
                <a:gridCol w="878688"/>
                <a:gridCol w="878688"/>
                <a:gridCol w="878688"/>
                <a:gridCol w="878688"/>
                <a:gridCol w="878688"/>
                <a:gridCol w="878688"/>
                <a:gridCol w="878688"/>
                <a:gridCol w="878688"/>
              </a:tblGrid>
              <a:tr h="642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Раздел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smtClean="0">
                          <a:latin typeface="Arial"/>
                        </a:rPr>
                        <a:t>Наименование</a:t>
                      </a:r>
                      <a:endParaRPr lang="ru-RU" sz="10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2022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latin typeface="Arial"/>
                        </a:rPr>
                        <a:t>доля в общем объеме расходов, %</a:t>
                      </a:r>
                      <a:br>
                        <a:rPr lang="ru-RU" sz="1000" b="1" i="0" u="none" strike="noStrike">
                          <a:latin typeface="Arial"/>
                        </a:rPr>
                      </a:br>
                      <a:endParaRPr lang="ru-RU" sz="10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2023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latin typeface="Arial"/>
                        </a:rPr>
                        <a:t>доля в общем объеме расходов, %</a:t>
                      </a:r>
                      <a:br>
                        <a:rPr lang="ru-RU" sz="1000" b="1" i="0" u="none" strike="noStrike">
                          <a:latin typeface="Arial"/>
                        </a:rPr>
                      </a:br>
                      <a:endParaRPr lang="ru-RU" sz="10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latin typeface="Arial"/>
                        </a:rPr>
                        <a:t>доля в общем объеме расходов, %</a:t>
                      </a:r>
                      <a:br>
                        <a:rPr lang="ru-RU" sz="1000" b="1" i="0" u="none" strike="noStrike">
                          <a:latin typeface="Arial"/>
                        </a:rPr>
                      </a:br>
                      <a:endParaRPr lang="ru-RU" sz="10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2025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latin typeface="Arial"/>
                        </a:rPr>
                        <a:t>доля в общем объеме расходов, %</a:t>
                      </a:r>
                      <a:br>
                        <a:rPr lang="ru-RU" sz="1000" b="1" i="0" u="none" strike="noStrike">
                          <a:latin typeface="Arial"/>
                        </a:rPr>
                      </a:br>
                      <a:endParaRPr lang="ru-RU" sz="1000" b="1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0004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latin typeface="Arial"/>
                        </a:rPr>
                        <a:t>Всего</a:t>
                      </a:r>
                      <a:endParaRPr lang="ru-RU" sz="10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latin typeface="Arial"/>
                        </a:rPr>
                        <a:t>435 834 453,00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latin typeface="Arial"/>
                        </a:rPr>
                        <a:t>100,00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latin typeface="Arial"/>
                        </a:rPr>
                        <a:t>497 143 810,00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latin typeface="Arial"/>
                        </a:rPr>
                        <a:t>100,00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latin typeface="Arial"/>
                        </a:rPr>
                        <a:t>448 367 237,00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latin typeface="Arial"/>
                        </a:rPr>
                        <a:t>99,30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latin typeface="Arial"/>
                        </a:rPr>
                        <a:t>427 272 120,00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latin typeface="Arial"/>
                        </a:rPr>
                        <a:t>98,46</a:t>
                      </a:r>
                    </a:p>
                  </a:txBody>
                  <a:tcPr marL="7620" marR="7620" marT="762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Arial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smtClean="0">
                          <a:latin typeface="Arial"/>
                        </a:rPr>
                        <a:t>Общегосударственные вопросы</a:t>
                      </a:r>
                      <a:endParaRPr lang="ru-RU" sz="10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42 827 612,00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9,83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47 902 964,00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9,64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44 170 182,00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9,85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44 225 182,00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10,35</a:t>
                      </a:r>
                    </a:p>
                  </a:txBody>
                  <a:tcPr marL="7620" marR="7620" marT="762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Arial"/>
                        </a:rPr>
                        <a:t>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smtClean="0">
                          <a:latin typeface="Arial"/>
                        </a:rPr>
                        <a:t>Национальная безопасность</a:t>
                      </a:r>
                      <a:endParaRPr lang="ru-RU" sz="10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130 000,00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1 286 270,00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0,26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200 000,00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200 000,00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0,05</a:t>
                      </a:r>
                    </a:p>
                  </a:txBody>
                  <a:tcPr marL="7620" marR="7620" marT="7620" marB="0" anchor="b"/>
                </a:tc>
              </a:tr>
              <a:tr h="4118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Arial"/>
                        </a:rPr>
                        <a:t>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latin typeface="Arial"/>
                        </a:rPr>
                        <a:t>Национальная экономика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9 200 871,00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2,11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10 334 164,00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2,08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7 843 130,00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1,75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8 264 540,00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1,93</a:t>
                      </a:r>
                    </a:p>
                  </a:txBody>
                  <a:tcPr marL="7620" marR="7620" marT="7620" marB="0" anchor="b"/>
                </a:tc>
              </a:tr>
              <a:tr h="5882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Arial"/>
                        </a:rPr>
                        <a:t>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smtClean="0">
                          <a:latin typeface="Arial"/>
                        </a:rPr>
                        <a:t>Жилищно-коммунальное хозяйство</a:t>
                      </a:r>
                      <a:endParaRPr lang="ru-RU" sz="10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106 000,00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40 353 539,00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8,12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5 549 467,00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1,24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1 440,00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b"/>
                </a:tc>
              </a:tr>
              <a:tr h="2128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latin typeface="Arial"/>
                        </a:rPr>
                        <a:t>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smtClean="0">
                          <a:latin typeface="Arial"/>
                        </a:rPr>
                        <a:t>Образование</a:t>
                      </a:r>
                      <a:endParaRPr lang="ru-RU" sz="10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277 670 448,00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63,71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302 772 172,00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60,90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312 956 699,00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69,80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302 417 879,00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70,78</a:t>
                      </a:r>
                    </a:p>
                  </a:txBody>
                  <a:tcPr marL="7620" marR="7620" marT="762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Arial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smtClean="0">
                          <a:latin typeface="Arial"/>
                        </a:rPr>
                        <a:t>Культура, кинематография</a:t>
                      </a:r>
                      <a:endParaRPr lang="ru-RU" sz="10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36 214 529,00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8,31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latin typeface="Arial"/>
                        </a:rPr>
                        <a:t>50 443 799,00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10,15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37 565 855,00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8,38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37 565 855,00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8,79</a:t>
                      </a:r>
                    </a:p>
                  </a:txBody>
                  <a:tcPr marL="7620" marR="7620" marT="7620" marB="0" anchor="b"/>
                </a:tc>
              </a:tr>
              <a:tr h="2872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Arial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smtClean="0">
                          <a:latin typeface="Arial"/>
                        </a:rPr>
                        <a:t>Здравоохранение</a:t>
                      </a:r>
                      <a:endParaRPr lang="ru-RU" sz="10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596 283,00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0,14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764 915,00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764 915,00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0,17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764 915,00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0,18</a:t>
                      </a:r>
                    </a:p>
                  </a:txBody>
                  <a:tcPr marL="7620" marR="7620" marT="7620" marB="0" anchor="b"/>
                </a:tc>
              </a:tr>
              <a:tr h="4118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smtClean="0">
                          <a:latin typeface="Arial"/>
                        </a:rPr>
                        <a:t>Социальная политика</a:t>
                      </a:r>
                      <a:endParaRPr lang="ru-RU" sz="10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62 010 741,00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14,23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36 275 296,00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7,30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30 190 736,00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6,73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21 741 043,00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5,09</a:t>
                      </a:r>
                    </a:p>
                  </a:txBody>
                  <a:tcPr marL="7620" marR="7620" marT="7620" marB="0" anchor="b"/>
                </a:tc>
              </a:tr>
              <a:tr h="4454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smtClean="0">
                          <a:latin typeface="Arial"/>
                        </a:rPr>
                        <a:t>Физическая культура и спорт</a:t>
                      </a:r>
                      <a:endParaRPr lang="ru-RU" sz="1000" b="0" i="0" u="none" strike="noStrike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310 130,00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350 000,00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latin typeface="Arial"/>
                        </a:rPr>
                        <a:t>Межбюджетные трансферты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6 767 839,00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1,55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6 660 691,00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1,34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5 794 801,00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1,29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5 328 553,00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1,25</a:t>
                      </a:r>
                    </a:p>
                  </a:txBody>
                  <a:tcPr marL="7620" marR="7620" marT="7620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latin typeface="Arial"/>
                        </a:rPr>
                        <a:t>Условно утвержденные расходы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3 156 452,00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0,70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latin typeface="Arial"/>
                        </a:rPr>
                        <a:t>6 587 713,00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latin typeface="Arial"/>
                        </a:rPr>
                        <a:t>1,54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00958" y="642918"/>
            <a:ext cx="143366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3725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            Площадь Льговского района составляет 1080 км². Район граничит с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effectLst/>
              </a:rPr>
              <a:t>Кореневским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, Рыльским,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effectLst/>
              </a:rPr>
              <a:t>Хомутовским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, Курчатовским,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effectLst/>
              </a:rPr>
              <a:t>Большесолдатским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,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effectLst/>
              </a:rPr>
              <a:t>Конышевским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 и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effectLst/>
              </a:rPr>
              <a:t>Суджанским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 районами Курской области.</a:t>
            </a:r>
            <a:endParaRPr lang="ru-RU" sz="1600" dirty="0"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28662" y="1500174"/>
            <a:ext cx="5448038" cy="487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8"/>
          <p:cNvSpPr txBox="1">
            <a:spLocks/>
          </p:cNvSpPr>
          <p:nvPr/>
        </p:nvSpPr>
        <p:spPr>
          <a:xfrm>
            <a:off x="6072198" y="5857892"/>
            <a:ext cx="2071670" cy="785818"/>
          </a:xfrm>
          <a:prstGeom prst="rect">
            <a:avLst/>
          </a:prstGeom>
        </p:spPr>
        <p:txBody>
          <a:bodyPr/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 сельских поселений</a:t>
            </a:r>
          </a:p>
        </p:txBody>
      </p:sp>
      <p:pic>
        <p:nvPicPr>
          <p:cNvPr id="6" name="Рисунок 5" descr="IMG_412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4786322"/>
            <a:ext cx="1654474" cy="191757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72386" cy="1000132"/>
          </a:xfrm>
          <a:solidFill>
            <a:schemeClr val="accent6">
              <a:lumMod val="20000"/>
              <a:lumOff val="80000"/>
            </a:schemeClr>
          </a:solidFill>
          <a:ln w="76200">
            <a:solidFill>
              <a:srgbClr val="7030A0"/>
            </a:solidFill>
          </a:ln>
        </p:spPr>
        <p:txBody>
          <a:bodyPr anchor="ctr">
            <a:noAutofit/>
          </a:bodyPr>
          <a:lstStyle/>
          <a:p>
            <a:pPr algn="ctr"/>
            <a:r>
              <a:rPr lang="ru-RU" sz="2400" dirty="0" smtClean="0"/>
              <a:t>СТРУКТУРА РАСХОДОВ БЮДЖЕТА ЛЬГОВСКОГО РАЙОНА КУРСКОЙ ОБЛАСТИ ПО ВИДАМ РАСХОДА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70317"/>
          <a:ext cx="8401080" cy="479244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57652"/>
                <a:gridCol w="1436786"/>
                <a:gridCol w="1677311"/>
                <a:gridCol w="1429331"/>
              </a:tblGrid>
              <a:tr h="3180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589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latin typeface="Arial"/>
                        </a:rPr>
                        <a:t>497 143 810,00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latin typeface="Arial"/>
                        </a:rPr>
                        <a:t>448 367 237,00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latin typeface="Arial"/>
                        </a:rPr>
                        <a:t>427 272 120,00</a:t>
                      </a:r>
                    </a:p>
                  </a:txBody>
                  <a:tcPr marL="7620" marR="7620" marT="7620" marB="0" anchor="b"/>
                </a:tc>
              </a:tr>
              <a:tr h="96410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выплаты персоналу в целях обеспечения выполнения функций государственными (муниципальными) органами, казенными учреждениями, органами управления государственными внебюджетными фондами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65 920 513,00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61 104 628,00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61 104 628,00</a:t>
                      </a:r>
                    </a:p>
                  </a:txBody>
                  <a:tcPr marL="7620" marR="7620" marT="7620" marB="0" anchor="ctr"/>
                </a:tc>
              </a:tr>
              <a:tr h="5531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Закупка товаров, работ и услуг для обеспечения государственных (муниципальных) нужд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18 625 916,00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14 323 768,00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14 800 178,00</a:t>
                      </a:r>
                    </a:p>
                  </a:txBody>
                  <a:tcPr marL="7620" marR="7620" marT="7620" marB="0" anchor="ctr"/>
                </a:tc>
              </a:tr>
              <a:tr h="38661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Социальное обеспечение и иные выплаты населению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32 367 086,00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14 563 514,00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14 563 514,00</a:t>
                      </a:r>
                    </a:p>
                  </a:txBody>
                  <a:tcPr marL="7620" marR="7620" marT="7620" marB="0" anchor="ctr"/>
                </a:tc>
              </a:tr>
              <a:tr h="38661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Капитальные вложения в объекты государственной (муниципальной) собственности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44 361 443,00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19 630 849,00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5 633 129,00</a:t>
                      </a:r>
                    </a:p>
                  </a:txBody>
                  <a:tcPr marL="7620" marR="7620" marT="7620" marB="0" anchor="ctr"/>
                </a:tc>
              </a:tr>
              <a:tr h="5531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7 031 861,00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5 794 801,00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5 328 553,00</a:t>
                      </a:r>
                    </a:p>
                  </a:txBody>
                  <a:tcPr marL="7620" marR="7620" marT="7620" marB="0" anchor="ctr"/>
                </a:tc>
              </a:tr>
              <a:tr h="37399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субсидий бюджетным, автономным учреждениям и иным некоммерческим организациям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327 642 432,00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328 598 666,00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318 059 846,00</a:t>
                      </a:r>
                    </a:p>
                  </a:txBody>
                  <a:tcPr marL="7620" marR="7620" marT="7620" marB="0" anchor="ctr"/>
                </a:tc>
              </a:tr>
              <a:tr h="48163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Иные бюджетные ассигнования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1 194 559,00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1 194 559,00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1 194 559,00</a:t>
                      </a:r>
                    </a:p>
                  </a:txBody>
                  <a:tcPr marL="7620" marR="7620" marT="7620" marB="0" anchor="ctr"/>
                </a:tc>
              </a:tr>
              <a:tr h="414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Условно утвержденные расходы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Arial"/>
                        </a:rPr>
                        <a:t>3 156 452,00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Arial"/>
                        </a:rPr>
                        <a:t>6 587 713,00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768" y="1285860"/>
            <a:ext cx="179085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СТРУКТУРА РАСХОДОВ БЮДЖЕТА ЛЬГОВСКОГО РАЙОНА КУРСКОЙ ОБЛАСТИ </a:t>
            </a:r>
            <a:r>
              <a:rPr lang="en-US" sz="28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28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1</a:t>
            </a:r>
            <a:r>
              <a:rPr lang="en-US" sz="28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]</a:t>
            </a:r>
            <a:r>
              <a:rPr lang="ru-RU" sz="28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1600200"/>
          <a:ext cx="7715304" cy="4861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0564"/>
                <a:gridCol w="948607"/>
                <a:gridCol w="869557"/>
                <a:gridCol w="869557"/>
                <a:gridCol w="869557"/>
                <a:gridCol w="869557"/>
                <a:gridCol w="837905"/>
              </a:tblGrid>
              <a:tr h="8542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Наименование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2023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2025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</a:tr>
              <a:tr h="38226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latin typeface="Arial"/>
                        </a:rPr>
                        <a:t>Всего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497 143 810,00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100,00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448 367 237,00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99,30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427 272 120,00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98,46</a:t>
                      </a:r>
                    </a:p>
                  </a:txBody>
                  <a:tcPr marL="7620" marR="7620" marT="7620" marB="0" anchor="ctr"/>
                </a:tc>
              </a:tr>
              <a:tr h="38226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1" u="none" strike="noStrike" dirty="0">
                          <a:latin typeface="Arial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47 902 964,00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9,64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44 170 182,00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9,85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44 225 182,00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10,35</a:t>
                      </a:r>
                    </a:p>
                  </a:txBody>
                  <a:tcPr marL="7620" marR="7620" marT="7620" marB="0" anchor="ctr"/>
                </a:tc>
              </a:tr>
              <a:tr h="78188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latin typeface="Arial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1 471 025,00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1 471 025,00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0,33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1 471 025,00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0,34</a:t>
                      </a:r>
                    </a:p>
                  </a:txBody>
                  <a:tcPr marL="7620" marR="7620" marT="7620" marB="0" anchor="ctr"/>
                </a:tc>
              </a:tr>
              <a:tr h="95239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latin typeface="Arial"/>
                        </a:rPr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966 775,00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0,19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922 775,00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922 775,00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0,22</a:t>
                      </a:r>
                    </a:p>
                  </a:txBody>
                  <a:tcPr marL="7620" marR="7620" marT="7620" marB="0" anchor="ctr"/>
                </a:tc>
              </a:tr>
              <a:tr h="95239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latin typeface="Arial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14 630 290,00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2,94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14 504 251,00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3,23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14 504 251,00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3,39</a:t>
                      </a:r>
                    </a:p>
                  </a:txBody>
                  <a:tcPr marL="7620" marR="7620" marT="7620" marB="0" anchor="ctr"/>
                </a:tc>
              </a:tr>
              <a:tr h="3094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 smtClean="0">
                          <a:latin typeface="Arial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900" b="0" i="0" u="none" strike="noStrike" dirty="0"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4 522 395,00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0,91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4 522 395,00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>
                          <a:latin typeface="Arial"/>
                        </a:rPr>
                        <a:t>1,01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4 522 395,00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1,06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000892" y="1142984"/>
            <a:ext cx="129078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686700" cy="820122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СТРУКТУРА РАСХОДОВ БЮДЖЕТА ЛЬГОВСКОГО РАЙОНА КУРСКОЙ ОБЛАСТИ </a:t>
            </a:r>
            <a:r>
              <a:rPr lang="en-US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2</a:t>
            </a:r>
            <a:r>
              <a:rPr lang="en-US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]</a:t>
            </a:r>
            <a:endParaRPr lang="ru-RU" sz="25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428736"/>
          <a:ext cx="7858179" cy="5170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1855"/>
                <a:gridCol w="909201"/>
                <a:gridCol w="853553"/>
                <a:gridCol w="928952"/>
                <a:gridCol w="862447"/>
                <a:gridCol w="932313"/>
                <a:gridCol w="759858"/>
              </a:tblGrid>
              <a:tr h="811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Наименование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2023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2025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</a:tr>
              <a:tr h="5167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Резервные фонды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400 000,00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400 000,00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400 000,00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0,09</a:t>
                      </a:r>
                    </a:p>
                  </a:txBody>
                  <a:tcPr marL="7620" marR="7620" marT="7620" marB="0" anchor="ctr"/>
                </a:tc>
              </a:tr>
              <a:tr h="4510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Другие общегосударственные вопросы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25 912 479,00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5,21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22 349 736,00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4,98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22 404 736,00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5,24</a:t>
                      </a:r>
                    </a:p>
                  </a:txBody>
                  <a:tcPr marL="7620" marR="7620" marT="7620" marB="0" anchor="ctr"/>
                </a:tc>
              </a:tr>
              <a:tr h="390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1" u="none" strike="noStrike">
                          <a:latin typeface="Arial"/>
                        </a:rPr>
                        <a:t>Национальная безопасность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1 286 270,00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0,26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200 000,00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200 000,00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0,05</a:t>
                      </a:r>
                    </a:p>
                  </a:txBody>
                  <a:tcPr marL="7620" marR="7620" marT="7620" marB="0" anchor="ctr"/>
                </a:tc>
              </a:tr>
              <a:tr h="390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1 256 270,00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170 000,00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170 000,00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</a:tr>
              <a:tr h="390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Другие вопросы в области национальной безопасности и правоохранительной деятельности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</a:tr>
              <a:tr h="391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1" u="none" strike="noStrike" dirty="0">
                          <a:latin typeface="Arial"/>
                        </a:rPr>
                        <a:t>Национальная экономика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10 334 164,00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2,08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7 843 130,00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1,75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8 264 540,00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1,93</a:t>
                      </a:r>
                    </a:p>
                  </a:txBody>
                  <a:tcPr marL="7620" marR="7620" marT="7620" marB="0" anchor="ctr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Общеэкономические вопросы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385 827,00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368 700,00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368 700,00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0,09</a:t>
                      </a:r>
                    </a:p>
                  </a:txBody>
                  <a:tcPr marL="7620" marR="7620" marT="7620" marB="0" anchor="ctr"/>
                </a:tc>
              </a:tr>
              <a:tr h="500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Дорожное хозяйство (дорожные фонды)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6 918 190,00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>
                          <a:latin typeface="Arial"/>
                        </a:rPr>
                        <a:t>1,39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7 299 430,00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1,63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7 720 840,00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1,81</a:t>
                      </a:r>
                    </a:p>
                  </a:txBody>
                  <a:tcPr marL="7620" marR="7620" marT="7620" marB="0" anchor="ctr"/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Связь и информатика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2 855 147,00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429520" y="1142984"/>
            <a:ext cx="73289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686700" cy="74868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5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СТРУКТУРА РАСХОДОВ БЮДЖЕТА ЛЬГОВСКОГО РАЙОНА КУРСКОЙ ОБЛАСТИ </a:t>
            </a:r>
            <a:r>
              <a:rPr lang="en-US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3</a:t>
            </a:r>
            <a:r>
              <a:rPr lang="en-US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]</a:t>
            </a:r>
            <a:endParaRPr lang="ru-RU" sz="25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600200"/>
          <a:ext cx="7643866" cy="4683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1886"/>
                <a:gridCol w="982389"/>
                <a:gridCol w="879593"/>
                <a:gridCol w="944383"/>
                <a:gridCol w="917599"/>
                <a:gridCol w="985680"/>
                <a:gridCol w="872336"/>
              </a:tblGrid>
              <a:tr h="6857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Наименование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2023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2025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1" u="none" strike="noStrike">
                          <a:latin typeface="Arial"/>
                        </a:rPr>
                        <a:t>Жилищно-коммунальное хозяйство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40 353 539,00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8,12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5 549 467,00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1,24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1 440,00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  <a:tr h="2721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Коммунальное хозяйство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40 353 539,00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8,12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5 549 467,00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1,24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1 440,00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1" u="none" strike="noStrike" dirty="0">
                          <a:latin typeface="Arial"/>
                        </a:rPr>
                        <a:t>Образование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302 772 172,00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60,90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312 956 699,00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69,80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302 417 879,00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70,78</a:t>
                      </a:r>
                    </a:p>
                  </a:txBody>
                  <a:tcPr marL="7620" marR="7620" marT="7620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Дошкольное образование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15 074 933,00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3,03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13 798 392,00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3,08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13 798 392,00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3,23</a:t>
                      </a:r>
                    </a:p>
                  </a:txBody>
                  <a:tcPr marL="7620" marR="7620" marT="7620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Общее образование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275 694 872,00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55,46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289 956 034,00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64,67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279 417 214,00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65,40</a:t>
                      </a:r>
                    </a:p>
                  </a:txBody>
                  <a:tcPr marL="7620" marR="7620" marT="7620" marB="0" anchor="ctr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Дополнительное образование детей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6 710 897,00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1,35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5 710 897,00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1,27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5 710 897,00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1,34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Молодежная политика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167 000,00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167 000,00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167 000,00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Другие вопросы в области образования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5 124 470,00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1,03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3 324 376,00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0,74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3 324 376,00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0,78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1" u="none" strike="noStrike">
                          <a:latin typeface="Arial"/>
                        </a:rPr>
                        <a:t>Культура, кинематография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50 443 799,00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10,15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37 565 855,00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8,38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37 565 855,00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1" u="none" strike="noStrike">
                          <a:latin typeface="Arial"/>
                        </a:rPr>
                        <a:t>8,79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Культура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50 443 799,00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10,15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37 565 855,00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8,38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37 565 855,00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8,79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Другие вопросы в области культуры, кинематографии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929454" y="1142984"/>
            <a:ext cx="123295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686700" cy="74868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5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СТРУКТУРА РАСХОДОВ БЮДЖЕТА ЛЬГОВСКОГО РАЙОНА КУРСКОЙ ОБЛАСТИ </a:t>
            </a:r>
            <a:r>
              <a:rPr lang="en-US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4</a:t>
            </a:r>
            <a:r>
              <a:rPr lang="en-US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]</a:t>
            </a:r>
            <a:endParaRPr lang="ru-RU" sz="25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3" y="1600200"/>
          <a:ext cx="7572426" cy="4329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6381"/>
                <a:gridCol w="867674"/>
                <a:gridCol w="946554"/>
                <a:gridCol w="867674"/>
                <a:gridCol w="867674"/>
                <a:gridCol w="867674"/>
                <a:gridCol w="788795"/>
              </a:tblGrid>
              <a:tr h="8128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Наименование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2023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2025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</a:tr>
              <a:tr h="3906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1" u="none" strike="noStrike">
                          <a:latin typeface="Arial"/>
                        </a:rPr>
                        <a:t>Здравоохранение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764 915,00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0,15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764 915,00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0,17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764 915,00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0,18</a:t>
                      </a:r>
                    </a:p>
                  </a:txBody>
                  <a:tcPr marL="7620" marR="7620" marT="7620" marB="0" anchor="ctr"/>
                </a:tc>
              </a:tr>
              <a:tr h="3906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Санитарно-эпидемиологическое благополучие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764 915,00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764 915,00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764 915,00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0,18</a:t>
                      </a:r>
                    </a:p>
                  </a:txBody>
                  <a:tcPr marL="7620" marR="7620" marT="7620" marB="0" anchor="ctr"/>
                </a:tc>
              </a:tr>
              <a:tr h="3906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1" u="none" strike="noStrike">
                          <a:latin typeface="Arial"/>
                        </a:rPr>
                        <a:t>Социальная политика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36 275 296,00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7,30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30 190 736,00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6,73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21 741 043,00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5,09</a:t>
                      </a:r>
                    </a:p>
                  </a:txBody>
                  <a:tcPr marL="7620" marR="7620" marT="7620" marB="0" anchor="ctr"/>
                </a:tc>
              </a:tr>
              <a:tr h="3906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Пенсионное обеспечение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607 988,00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607 988,00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607 988,00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0,14</a:t>
                      </a:r>
                    </a:p>
                  </a:txBody>
                  <a:tcPr marL="7620" marR="7620" marT="7620" marB="0" anchor="ctr"/>
                </a:tc>
              </a:tr>
              <a:tr h="3906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Социальное обеспечение населения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5 492 783,00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1,10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5 492 783,00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1,23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5 492 783,00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1,29</a:t>
                      </a:r>
                    </a:p>
                  </a:txBody>
                  <a:tcPr marL="7620" marR="7620" marT="7620" marB="0" anchor="ctr"/>
                </a:tc>
              </a:tr>
              <a:tr h="3906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Охрана семьи и детства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27 770 910,00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5,59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22 081 765,00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4,92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13 632 072,00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3,19</a:t>
                      </a:r>
                    </a:p>
                  </a:txBody>
                  <a:tcPr marL="7620" marR="7620" marT="7620" marB="0" anchor="ctr"/>
                </a:tc>
              </a:tr>
              <a:tr h="3906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Другие вопросы в области социальной политики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2 403 615,00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0,48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2 008 200,00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0,45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2 008 200,00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0,47</a:t>
                      </a:r>
                    </a:p>
                  </a:txBody>
                  <a:tcPr marL="7620" marR="7620" marT="7620" marB="0" anchor="ctr"/>
                </a:tc>
              </a:tr>
              <a:tr h="3906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1" u="none" strike="noStrike">
                          <a:latin typeface="Arial"/>
                        </a:rPr>
                        <a:t>Физическая культура и спорт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350 000,00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0,07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</a:tr>
              <a:tr h="3906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Физическая культура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350 000,00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215206" y="1142984"/>
            <a:ext cx="9472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686700" cy="820122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СТРУКТУРА РАСХОДОВ БЮДЖЕТА ЛЬГОВСКОГО РАЙОНА КУРСКОЙ ОБЛАСТИ </a:t>
            </a:r>
            <a:r>
              <a:rPr lang="en-US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5</a:t>
            </a:r>
            <a:r>
              <a:rPr lang="en-US" sz="25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]</a:t>
            </a:r>
            <a:endParaRPr lang="ru-RU" sz="25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714484"/>
          <a:ext cx="7615263" cy="3357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678"/>
                <a:gridCol w="880256"/>
                <a:gridCol w="880256"/>
                <a:gridCol w="876086"/>
                <a:gridCol w="724378"/>
                <a:gridCol w="935926"/>
                <a:gridCol w="869683"/>
              </a:tblGrid>
              <a:tr h="9222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Наименование</a:t>
                      </a:r>
                    </a:p>
                  </a:txBody>
                  <a:tcPr marL="8378" marR="8378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2023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/>
                        </a:rPr>
                        <a:t>2025 </a:t>
                      </a:r>
                      <a:r>
                        <a:rPr lang="ru-RU" sz="1000" b="1" i="0" u="none" strike="noStrike" dirty="0"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Arial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ctr"/>
                </a:tc>
              </a:tr>
              <a:tr h="7743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1" u="none" strike="noStrike" dirty="0">
                          <a:latin typeface="Arial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latin typeface="Arial"/>
                        </a:rPr>
                        <a:t>6 660 691,00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latin typeface="Arial"/>
                        </a:rPr>
                        <a:t>1,34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latin typeface="Arial"/>
                        </a:rPr>
                        <a:t>5 794 801,00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latin typeface="Arial"/>
                        </a:rPr>
                        <a:t>1,29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latin typeface="Arial"/>
                        </a:rPr>
                        <a:t>5 328 553,00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latin typeface="Arial"/>
                        </a:rPr>
                        <a:t>1,25</a:t>
                      </a:r>
                    </a:p>
                  </a:txBody>
                  <a:tcPr marL="7620" marR="7620" marT="7620" marB="0" anchor="ctr"/>
                </a:tc>
              </a:tr>
              <a:tr h="7743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6 660 691,00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1,34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5 794 801,00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1,29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5 328 553,00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1,25</a:t>
                      </a:r>
                    </a:p>
                  </a:txBody>
                  <a:tcPr marL="7620" marR="7620" marT="7620" marB="0" anchor="ctr"/>
                </a:tc>
              </a:tr>
              <a:tr h="4432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Прочие межбюджетные трансферты общего характера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  <a:tr h="44328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latin typeface="Arial"/>
                        </a:rPr>
                        <a:t>Условно утвержденные расходы</a:t>
                      </a:r>
                      <a:endParaRPr lang="ru-RU" sz="1000" b="0" i="0" u="none" strike="noStrike" dirty="0">
                        <a:latin typeface="Arial"/>
                      </a:endParaRPr>
                    </a:p>
                  </a:txBody>
                  <a:tcPr marL="8378" marR="8378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3 156 452,00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latin typeface="Arial"/>
                        </a:rPr>
                        <a:t>0,70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6 587 713,00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1,54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929454" y="1285860"/>
            <a:ext cx="136222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МУНИЦИПАЛЬНАЯ ПРОГРАММА?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9416"/>
            <a:ext cx="7929618" cy="4846320"/>
          </a:xfr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indent="11113">
              <a:spcBef>
                <a:spcPts val="2400"/>
              </a:spcBef>
              <a:buFontTx/>
              <a:buNone/>
            </a:pPr>
            <a:r>
              <a:rPr lang="ru-RU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МУНИЦИПАЛЬНАЯ  ПРОГРАММА  ЛЬГОВСКОГО РАЙОНА  КУРСКОЙ  ОБЛАСТИ </a:t>
            </a:r>
            <a:r>
              <a:rPr lang="ru-RU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это комплекс мероприятий, взаимоувязанных по задачам, срокам осуществления, исполнителям и ресурсам, в сфере социально-экономического развития Льговского района Курской области.</a:t>
            </a:r>
          </a:p>
          <a:p>
            <a:pPr marL="0" indent="11113">
              <a:spcBef>
                <a:spcPts val="2400"/>
              </a:spcBef>
              <a:buFontTx/>
              <a:buNone/>
            </a:pPr>
            <a: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Льговского района Курской области</a:t>
            </a: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утверждается постановлением Администрации Льговского района Курской области.</a:t>
            </a:r>
          </a:p>
          <a:p>
            <a:pPr marL="0" indent="11113">
              <a:spcBef>
                <a:spcPts val="2400"/>
              </a:spcBef>
              <a:buFontTx/>
              <a:buNone/>
            </a:pPr>
            <a:r>
              <a:rPr lang="ru-RU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2023 – 2025 </a:t>
            </a:r>
            <a:r>
              <a:rPr lang="ru-RU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годах в муниципальном районе «Льговского района» Курской области будет осуществляться реализация </a:t>
            </a:r>
          </a:p>
          <a:p>
            <a:pPr marL="0" indent="11113" algn="just">
              <a:spcBef>
                <a:spcPct val="0"/>
              </a:spcBef>
              <a:buFontTx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 Льговского района Курской области.</a:t>
            </a: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</a:rPr>
              <a:t>«ПРОГРАММНАЯ»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</a:rPr>
              <a:t>структура расходов бюджета</a:t>
            </a:r>
            <a:endParaRPr lang="ru-RU" sz="3200" dirty="0"/>
          </a:p>
        </p:txBody>
      </p:sp>
      <p:graphicFrame>
        <p:nvGraphicFramePr>
          <p:cNvPr id="6" name="Содержимое 16"/>
          <p:cNvGraphicFramePr>
            <a:graphicFrameLocks noGrp="1"/>
          </p:cNvGraphicFramePr>
          <p:nvPr/>
        </p:nvGraphicFramePr>
        <p:xfrm>
          <a:off x="285720" y="1643050"/>
          <a:ext cx="3714776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Содержимое 16"/>
          <p:cNvGraphicFramePr>
            <a:graphicFrameLocks noGrp="1"/>
          </p:cNvGraphicFramePr>
          <p:nvPr/>
        </p:nvGraphicFramePr>
        <p:xfrm>
          <a:off x="4500562" y="1785926"/>
          <a:ext cx="3214710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Содержимое 16"/>
          <p:cNvGraphicFramePr>
            <a:graphicFrameLocks noGrp="1"/>
          </p:cNvGraphicFramePr>
          <p:nvPr/>
        </p:nvGraphicFramePr>
        <p:xfrm>
          <a:off x="2285984" y="3714752"/>
          <a:ext cx="4000528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7929618" cy="939784"/>
          </a:xfrm>
          <a:solidFill>
            <a:schemeClr val="accent4">
              <a:lumMod val="40000"/>
              <a:lumOff val="60000"/>
            </a:schemeClr>
          </a:solidFill>
          <a:ln w="76200">
            <a:solidFill>
              <a:srgbClr val="FFFF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Бюджет муниципального района в разрезе муниципальных программ </a:t>
            </a:r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[1]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428735"/>
          <a:ext cx="7643867" cy="5286413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351092"/>
                <a:gridCol w="887513"/>
                <a:gridCol w="887513"/>
                <a:gridCol w="887513"/>
                <a:gridCol w="887513"/>
                <a:gridCol w="918386"/>
                <a:gridCol w="824337"/>
              </a:tblGrid>
              <a:tr h="8615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Наименование муниципальной программы </a:t>
                      </a:r>
                      <a:endParaRPr lang="ru-RU" sz="1100" b="1" i="1" u="none" strike="noStrike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2023 </a:t>
                      </a:r>
                      <a:r>
                        <a:rPr lang="ru-RU" sz="1100" u="none" strike="noStrike" dirty="0"/>
                        <a:t>год (прогноз)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доля в общем объеме расходов,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2024 </a:t>
                      </a:r>
                      <a:r>
                        <a:rPr lang="ru-RU" sz="1100" u="none" strike="noStrike" dirty="0"/>
                        <a:t>год (прогноз)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доля в общем объеме расходов,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2025 </a:t>
                      </a:r>
                      <a:r>
                        <a:rPr lang="ru-RU" sz="1100" u="none" strike="noStrike" dirty="0"/>
                        <a:t>год (прогноз)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доля в общем объеме расходов,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859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 "Развитие культуры в Льговском районе Курской области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50 381 699,00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11,06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37 565 855,00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9,23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37 565 855,00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9,82</a:t>
                      </a:r>
                    </a:p>
                  </a:txBody>
                  <a:tcPr marL="7620" marR="7620" marT="7620" marB="0" anchor="ctr"/>
                </a:tc>
              </a:tr>
              <a:tr h="6579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"Социальная поддержка граждан в Льговском районе Курской области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36 805 399,00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8,08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30 522 359,00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7,50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22 072 666,00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5,77</a:t>
                      </a:r>
                    </a:p>
                  </a:txBody>
                  <a:tcPr marL="7620" marR="7620" marT="7620" marB="0" anchor="ctr"/>
                </a:tc>
              </a:tr>
              <a:tr h="4785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 "Развитие образования в Льговском районе Курской области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300 204 436,00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65,92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312 158 275,00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76,71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301 619 455,00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78,88</a:t>
                      </a:r>
                    </a:p>
                  </a:txBody>
                  <a:tcPr marL="7620" marR="7620" marT="7620" marB="0" anchor="ctr"/>
                </a:tc>
              </a:tr>
              <a:tr h="8283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"Управление муниципальным имуществом и земельными ресурсами в Льговском районе Курской области"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386 350,00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386 350,00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386 350,00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0,10</a:t>
                      </a:r>
                    </a:p>
                  </a:txBody>
                  <a:tcPr marL="7620" marR="7620" marT="7620" marB="0" anchor="ctr"/>
                </a:tc>
              </a:tr>
              <a:tr h="7821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«Охрана окружающей среды в Льговском районе Курской области»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2 732 200,00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0,60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1 440,00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1 440,00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  <a:tr h="10919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"Обеспечение доступным и комфортным жильем и коммунальными услугами граждан Льговского района Курской области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40 442 486,00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5 548 027,00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500958" y="1142984"/>
            <a:ext cx="8757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15370" cy="962998"/>
          </a:xfr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Бюджет муниципального района в разрезе муниципальных программ </a:t>
            </a:r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[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2</a:t>
            </a:r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]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2" y="1600201"/>
          <a:ext cx="7858182" cy="4842709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866282"/>
                <a:gridCol w="805145"/>
                <a:gridCol w="805145"/>
                <a:gridCol w="966174"/>
                <a:gridCol w="805145"/>
                <a:gridCol w="805145"/>
                <a:gridCol w="805146"/>
              </a:tblGrid>
              <a:tr h="85288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Наименование муниципальной программы </a:t>
                      </a:r>
                      <a:endParaRPr lang="ru-RU" sz="1100" b="1" i="1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2023 </a:t>
                      </a:r>
                      <a:r>
                        <a:rPr lang="ru-RU" sz="1100" u="none" strike="noStrike" dirty="0"/>
                        <a:t>год (прогноз)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доля в общем объеме расходов,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2024 </a:t>
                      </a:r>
                      <a:r>
                        <a:rPr lang="ru-RU" sz="1100" u="none" strike="noStrike" dirty="0"/>
                        <a:t>год (прогноз)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доля в общем объеме расходов,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2025 </a:t>
                      </a:r>
                      <a:r>
                        <a:rPr lang="ru-RU" sz="1100" u="none" strike="noStrike" dirty="0"/>
                        <a:t>год (прогноз)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доля в общем объеме расходов,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815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"Повышение эффективности работы с  молодежью,  организация отдыха и оздоровления детей, молодежи, развитие физической культуры и спорта в Льговском районе Курской области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3 433 664,00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0,75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1 464 201,00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0,36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1 464 201,00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0,38</a:t>
                      </a:r>
                    </a:p>
                  </a:txBody>
                  <a:tcPr marL="7620" marR="7620" marT="7620" marB="0" anchor="ctr"/>
                </a:tc>
              </a:tr>
              <a:tr h="5539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Муниципальная программа "Развитие муниципальной службы в Льговском районе Курской области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25 000,00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</a:tr>
              <a:tr h="5504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Муниципальная программа "Сохранение и развитие архивного дела в Льговском районе Курской области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364 260,00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303 559,00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303 559,00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0,08</a:t>
                      </a:r>
                    </a:p>
                  </a:txBody>
                  <a:tcPr marL="7620" marR="7620" marT="7620" marB="0" anchor="ctr"/>
                </a:tc>
              </a:tr>
              <a:tr h="6804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 "Развитие транспортной системы, обеспечение перевозки пассижиров в Льговском районе Курской области и безопасности дорожного движения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6 918 190,00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1,52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7 299 430,00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1,79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7 720 840,00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2,02</a:t>
                      </a:r>
                    </a:p>
                  </a:txBody>
                  <a:tcPr marL="7620" marR="7620" marT="7620" marB="0" anchor="ctr"/>
                </a:tc>
              </a:tr>
              <a:tr h="659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Arial"/>
                        </a:rPr>
                        <a:t>Муниципальная программа  "Профилактика правонарушений в Льговском районе Курской области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410 041,00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364 700,00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364 700,00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0,10</a:t>
                      </a:r>
                    </a:p>
                  </a:txBody>
                  <a:tcPr marL="7620" marR="7620" marT="7620" marB="0" anchor="ctr"/>
                </a:tc>
              </a:tr>
              <a:tr h="776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"Защита населения и территории от чрезвычайных ситуаций, обеспечение пожарной безопасности и безопасности людей на водных объектах в Льговском районе Курской области 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1 256 270,00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0,28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170 000,00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170 000,00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358082" y="1285860"/>
            <a:ext cx="101864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7544" cy="1143000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ЧТО ТАКОЕ</a:t>
            </a:r>
            <a:br>
              <a:rPr lang="ru-RU" sz="4400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</a:br>
            <a:r>
              <a:rPr lang="ru-RU" sz="4400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БЮДЖЕТ?</a:t>
            </a:r>
            <a:endParaRPr lang="ru-RU" dirty="0"/>
          </a:p>
        </p:txBody>
      </p:sp>
      <p:sp>
        <p:nvSpPr>
          <p:cNvPr id="6" name="AutoShape 10"/>
          <p:cNvSpPr>
            <a:spLocks noGrp="1" noChangeArrowheads="1"/>
          </p:cNvSpPr>
          <p:nvPr>
            <p:ph idx="1"/>
          </p:nvPr>
        </p:nvSpPr>
        <p:spPr bwMode="auto">
          <a:xfrm>
            <a:off x="714348" y="2071678"/>
            <a:ext cx="2214578" cy="1071570"/>
          </a:xfrm>
          <a:prstGeom prst="notchedRightArrow">
            <a:avLst>
              <a:gd name="adj1" fmla="val 50000"/>
              <a:gd name="adj2" fmla="val 40909"/>
            </a:avLst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08265" tIns="54132" rIns="108265" bIns="54132">
            <a:normAutofit fontScale="92500" lnSpcReduction="10000"/>
          </a:bodyPr>
          <a:lstStyle/>
          <a:p>
            <a:pPr algn="l" defTabSz="936382">
              <a:defRPr/>
            </a:pPr>
            <a:endParaRPr lang="ru-RU" sz="800" b="0" dirty="0">
              <a:solidFill>
                <a:srgbClr val="000000"/>
              </a:solidFill>
            </a:endParaRPr>
          </a:p>
          <a:p>
            <a:pPr defTabSz="936382">
              <a:buNone/>
              <a:defRPr/>
            </a:pPr>
            <a:r>
              <a:rPr lang="ru-RU" sz="1800" i="1" dirty="0" smtClean="0">
                <a:solidFill>
                  <a:srgbClr val="000000"/>
                </a:solidFill>
              </a:rPr>
              <a:t>ДОХОДЫ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21429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БЮДЖЕТ- </a:t>
            </a:r>
            <a:r>
              <a:rPr lang="ru-RU" dirty="0" smtClean="0">
                <a:solidFill>
                  <a:srgbClr val="FFFF00"/>
                </a:solidFill>
              </a:rPr>
              <a:t>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3428992" y="1928802"/>
            <a:ext cx="2214578" cy="1292154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50000">
                <a:srgbClr val="CC0000">
                  <a:alpha val="64999"/>
                </a:srgbClr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08265" tIns="54132" rIns="108265" bIns="54132"/>
          <a:lstStyle/>
          <a:p>
            <a:pPr defTabSz="936382">
              <a:defRPr/>
            </a:pPr>
            <a:endParaRPr lang="ru-RU" sz="1200" b="0" dirty="0">
              <a:solidFill>
                <a:srgbClr val="000000"/>
              </a:solidFill>
            </a:endParaRPr>
          </a:p>
          <a:p>
            <a:pPr algn="ctr" defTabSz="936382">
              <a:defRPr/>
            </a:pPr>
            <a:r>
              <a:rPr lang="ru-RU" sz="2000" i="1" dirty="0" smtClean="0">
                <a:solidFill>
                  <a:srgbClr val="000000"/>
                </a:solidFill>
              </a:rPr>
              <a:t>БЮДЖЕТ</a:t>
            </a:r>
            <a:endParaRPr lang="ru-RU" sz="2000" dirty="0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5929322" y="2000240"/>
            <a:ext cx="2152525" cy="1042236"/>
          </a:xfrm>
          <a:prstGeom prst="notchedRightArrow">
            <a:avLst>
              <a:gd name="adj1" fmla="val 50000"/>
              <a:gd name="adj2" fmla="val 40909"/>
            </a:avLst>
          </a:prstGeom>
          <a:gradFill rotWithShape="1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>
                  <a:alpha val="67000"/>
                </a:srgbClr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08265" tIns="54132" rIns="108265" bIns="54132"/>
          <a:lstStyle/>
          <a:p>
            <a:pPr algn="l" defTabSz="936382">
              <a:defRPr/>
            </a:pPr>
            <a:endParaRPr lang="ru-RU" sz="800" b="0" dirty="0">
              <a:solidFill>
                <a:srgbClr val="000000"/>
              </a:solidFill>
            </a:endParaRPr>
          </a:p>
          <a:p>
            <a:pPr defTabSz="936382">
              <a:defRPr/>
            </a:pPr>
            <a:r>
              <a:rPr lang="ru-RU" sz="1200" b="0" dirty="0">
                <a:solidFill>
                  <a:srgbClr val="000000"/>
                </a:solidFill>
              </a:rPr>
              <a:t> </a:t>
            </a:r>
            <a:r>
              <a:rPr lang="ru-RU" sz="1500" i="1" dirty="0">
                <a:solidFill>
                  <a:srgbClr val="000000"/>
                </a:solidFill>
              </a:rPr>
              <a:t>РАСХОДЫ</a:t>
            </a:r>
            <a:endParaRPr lang="ru-RU" sz="15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429000"/>
            <a:ext cx="778674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u="sng" dirty="0" smtClean="0">
                <a:solidFill>
                  <a:srgbClr val="003366"/>
                </a:solidFill>
                <a:latin typeface="Times New Roman" pitchFamily="18" charset="0"/>
              </a:rPr>
              <a:t>ДОХОДЫ БЮДЖЕТА</a:t>
            </a:r>
            <a:r>
              <a:rPr lang="ru-RU" u="sng" dirty="0" smtClean="0">
                <a:solidFill>
                  <a:srgbClr val="003366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3366"/>
                </a:solidFill>
                <a:latin typeface="Times New Roman" pitchFamily="18" charset="0"/>
              </a:rPr>
              <a:t>– поступающие в бюджет денежные средства (налоги юридических и физических лиц, штрафы, административные платежи и сборы, финансовая помощь).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4286256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3366"/>
                </a:solidFill>
                <a:latin typeface="Times New Roman" pitchFamily="18" charset="0"/>
              </a:rPr>
              <a:t>РАСХОДЫ БЮДЖЕТА</a:t>
            </a:r>
            <a:r>
              <a:rPr lang="ru-RU" u="sng" dirty="0" smtClean="0">
                <a:solidFill>
                  <a:srgbClr val="003366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3366"/>
                </a:solidFill>
                <a:latin typeface="Times New Roman" pitchFamily="18" charset="0"/>
              </a:rPr>
              <a:t>– выплачиваемые из бюджета денежные средства (социальные выплаты населению, содержание государственных учреждений (образование, здравоохранение и другие), капитальное строительство и другие)</a:t>
            </a:r>
            <a:endParaRPr lang="ru-RU" dirty="0"/>
          </a:p>
        </p:txBody>
      </p:sp>
      <p:pic>
        <p:nvPicPr>
          <p:cNvPr id="11" name="Picture 5" descr="C:\Users\Bezuglova_I\Desktop\57b5fc18e8d1d2280259a2d4caa1d7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650309"/>
            <a:ext cx="2544090" cy="220769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Рисунок 11" descr="budge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5296884"/>
            <a:ext cx="2350710" cy="1561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748684"/>
          </a:xfr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Бюджет муниципального района в разрезе муниципальных программ </a:t>
            </a:r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[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3</a:t>
            </a:r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]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8" y="1600200"/>
          <a:ext cx="7786737" cy="447839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845151"/>
                <a:gridCol w="906638"/>
                <a:gridCol w="740557"/>
                <a:gridCol w="887580"/>
                <a:gridCol w="684743"/>
                <a:gridCol w="921561"/>
                <a:gridCol w="800507"/>
              </a:tblGrid>
              <a:tr h="89348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Наименование муниципальной программы </a:t>
                      </a:r>
                      <a:endParaRPr lang="ru-RU" sz="1100" b="1" i="1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2023 </a:t>
                      </a:r>
                      <a:r>
                        <a:rPr lang="ru-RU" sz="1100" u="none" strike="noStrike" dirty="0"/>
                        <a:t>год (прогноз)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доля в общем объеме расходов,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2024 </a:t>
                      </a:r>
                      <a:r>
                        <a:rPr lang="ru-RU" sz="1100" u="none" strike="noStrike" dirty="0"/>
                        <a:t>год (прогноз)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доля в общем объеме расходов,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/>
                        <a:t>2025 </a:t>
                      </a:r>
                      <a:r>
                        <a:rPr lang="ru-RU" sz="1100" u="none" strike="noStrike" dirty="0"/>
                        <a:t>год (прогноз)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/>
                        <a:t>доля в общем объеме расходов,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7328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"Повышение эффективности управления муниципальными финансами в Льговском районе Курской области"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10 620 929,00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2,33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9 755 039,00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2,40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9 288 791,00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2,43</a:t>
                      </a:r>
                    </a:p>
                  </a:txBody>
                  <a:tcPr marL="7620" marR="7620" marT="7620" marB="0" anchor="ctr"/>
                </a:tc>
              </a:tr>
              <a:tr h="4882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"Содействие занятости населения в Льговском районе Курской области"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419 827,00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368 700,00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368 700,00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0,10</a:t>
                      </a:r>
                    </a:p>
                  </a:txBody>
                  <a:tcPr marL="7620" marR="7620" marT="7620" marB="0" anchor="ctr"/>
                </a:tc>
              </a:tr>
              <a:tr h="6023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«Развитие информационного общества в Льговском районе Курской области»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175 000,00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0,05</a:t>
                      </a:r>
                    </a:p>
                  </a:txBody>
                  <a:tcPr marL="7620" marR="7620" marT="7620" marB="0" anchor="ctr"/>
                </a:tc>
              </a:tr>
              <a:tr h="6023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"Профилактика наркомании и медико-социальная реабилитация больных наркоманией в Льговском районе Курской области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30 000,00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0,01</a:t>
                      </a:r>
                    </a:p>
                  </a:txBody>
                  <a:tcPr marL="7620" marR="7620" marT="7620" marB="0" anchor="ctr"/>
                </a:tc>
              </a:tr>
              <a:tr h="6023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Arial"/>
                        </a:rPr>
                        <a:t>Муниципальная программа "Отлов и стерилизация безнадзорных (бездомных) животных на территории муниципального района "Льговский район" Курской области"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803 295,00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798 385,00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0,20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Arial"/>
                        </a:rPr>
                        <a:t>798 385,00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/>
                        </a:rPr>
                        <a:t>0,21</a:t>
                      </a:r>
                    </a:p>
                  </a:txBody>
                  <a:tcPr marL="7620" marR="7620" marT="7620" marB="0" anchor="ctr"/>
                </a:tc>
              </a:tr>
              <a:tr h="527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latin typeface="Arial"/>
                        </a:rPr>
                        <a:t>ВСЕГО РАСХОДОВ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455 409 046,00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91,12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406 936 320,00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98,64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latin typeface="Arial"/>
                        </a:rPr>
                        <a:t>382 354 942,00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Arial"/>
                        </a:rPr>
                        <a:t>100,00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000892" y="1214422"/>
            <a:ext cx="17493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рублей</a:t>
            </a:r>
            <a:endParaRPr lang="ru-RU" sz="1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Obmen\Безуглова\Инна\культу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1841269" cy="1662545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320040"/>
            <a:ext cx="4214842" cy="1751638"/>
          </a:xfrm>
        </p:spPr>
        <p:txBody>
          <a:bodyPr anchor="ctr">
            <a:no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 бюджета на реализацию муниципальной программы 01 «Развитие культуры в Льговском районе Курской области»</a:t>
            </a:r>
            <a:endParaRPr lang="ru-RU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643182"/>
          <a:ext cx="8443915" cy="284797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1637"/>
                <a:gridCol w="3357585"/>
                <a:gridCol w="1301141"/>
                <a:gridCol w="1172774"/>
                <a:gridCol w="1040778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Код программы (подпрограммы)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 (подпрограммы)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"Развитие культуры в Льговском районе Курской области "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50 381 699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37 565 855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37 565 855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1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Times New Roman" pitchFamily="18" charset="0"/>
                          <a:cs typeface="Times New Roman" pitchFamily="18" charset="0"/>
                        </a:rPr>
                        <a:t>01 1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"Искусство"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26 917 419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16 601 575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16 601 575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Times New Roman" pitchFamily="18" charset="0"/>
                          <a:cs typeface="Times New Roman" pitchFamily="18" charset="0"/>
                        </a:rPr>
                        <a:t>01 2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"Наследие"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21 217 513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18 717 513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1 8717 513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Times New Roman" pitchFamily="18" charset="0"/>
                          <a:cs typeface="Times New Roman" pitchFamily="18" charset="0"/>
                        </a:rPr>
                        <a:t>01 3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"Управление муниципальной программой и обеспечение условий реализации"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2 246 767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2 246 767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2 246 767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929454" y="2214554"/>
            <a:ext cx="164797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 smtClean="0"/>
              <a:t>рублей</a:t>
            </a:r>
            <a:endParaRPr lang="ru-RU" sz="1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786454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Ответственный исполнитель: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Отдел культуры, молодежной политики, физической культуры и спорта Администрации Льговского района Курской области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ownloads\BKiz3vmso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42852"/>
            <a:ext cx="2643206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sample_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65302" y="5643578"/>
            <a:ext cx="1078698" cy="107154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Рисунок 8" descr="no-translate-detected_23-21475049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1357298"/>
            <a:ext cx="1370717" cy="1356586"/>
          </a:xfrm>
          <a:prstGeom prst="rect">
            <a:avLst/>
          </a:prstGeom>
        </p:spPr>
      </p:pic>
      <p:pic>
        <p:nvPicPr>
          <p:cNvPr id="6" name="Picture 2" descr="F:\Obmen\Безуглова\Инна НОВЫЕ\7-(page-picture-large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142984"/>
            <a:ext cx="2304256" cy="1340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JrYlD9Gn3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00000">
            <a:off x="7252545" y="424582"/>
            <a:ext cx="17526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 бюджета на реализацию муниципальной программы 02 «Социальная поддержка граждан в Льговском районе Курской области»</a:t>
            </a:r>
            <a:endParaRPr lang="ru-RU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643182"/>
          <a:ext cx="8229600" cy="29222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3754764"/>
                <a:gridCol w="928694"/>
                <a:gridCol w="1000132"/>
                <a:gridCol w="900090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Код программы (подпрограммы)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 (подпрограммы)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"Социальная поддержка граждан в Льговском районе Курской области"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36 805 399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30 522 359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22 072 666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143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02 1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 "Управление муниципальной программой и обеспечение условий реализации"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2 023 574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1 673 500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1 673 500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02 2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"Развитие мер социальной поддержки отдельных категорий граждан"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25 316 385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8 386 133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8 386 133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02 3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"Улучшение демографической ситуации, совершенствование социальной поддержки семьи и детей"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9 465 440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20 462 726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12 013 033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5720" y="5500702"/>
            <a:ext cx="8858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Ответственные исполнители: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Отдел социальной защиты населения Администрации Льговского района Курской области; Отдел опеки и попечительства Администрации Льговского района Курской области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2214554"/>
            <a:ext cx="129078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4" descr="bibbli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2286000" cy="1535112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239000" cy="928694"/>
          </a:xfrm>
        </p:spPr>
        <p:txBody>
          <a:bodyPr anchor="ctr">
            <a:noAutofit/>
          </a:bodyPr>
          <a:lstStyle/>
          <a:p>
            <a:pPr algn="ctr"/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 бюджета на реализацию муниципальной программы 03 «Развитие образования в Льговском районе Курской области»</a:t>
            </a:r>
            <a:endParaRPr lang="ru-RU" sz="1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2643182"/>
          <a:ext cx="8515352" cy="297878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00198"/>
                <a:gridCol w="3866255"/>
                <a:gridCol w="1108778"/>
                <a:gridCol w="1034859"/>
                <a:gridCol w="1005262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Код программы (подпрограммы)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Наименование программы (подпрограммы)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2023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2024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2025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03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Муниципальная программа "Развитие образования в Льговском районе Курской области"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300 204 436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312 158 275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301 619 455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 </a:t>
                      </a:r>
                      <a:endParaRPr lang="ru-RU" sz="1400" b="1" i="1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из них: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03 1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Подпрограмма  "Управление муниципальной программой и обеспечение условий реализации"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2 207 806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2 202 175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2 202 175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03 2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Подпрограмма "Развитие дошкольного и общего образования детей"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291 285 733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304 245 203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293 706 383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03 3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Подпрограмма "Развитие дополнительного образования и системы воспитания детей"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6 710 897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5 710 897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5 710 897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5715016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Ответственный исполнитель: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Отдел образования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Администрации Льговского района Курской области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1" descr="C:\Documents and Settings\Bezuglova_I\Рабочий стол\Картинка\8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558982"/>
            <a:ext cx="1524934" cy="129901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715272" y="2214554"/>
            <a:ext cx="86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рублей</a:t>
            </a:r>
            <a:endParaRPr lang="ru-RU" dirty="0"/>
          </a:p>
        </p:txBody>
      </p:sp>
      <p:pic>
        <p:nvPicPr>
          <p:cNvPr id="9" name="Рисунок 8" descr="zaochnaya-forma-obucheniya-vysshee-obrazovan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10436" y="285728"/>
            <a:ext cx="1733563" cy="1857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37YVVQ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612" y="1000108"/>
            <a:ext cx="1397708" cy="1643074"/>
          </a:xfrm>
          <a:prstGeom prst="rect">
            <a:avLst/>
          </a:prstGeom>
        </p:spPr>
      </p:pic>
      <p:pic>
        <p:nvPicPr>
          <p:cNvPr id="11" name="Рисунок 10" descr="Doshkolnoe-obrazovani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190" y="1000108"/>
            <a:ext cx="1883085" cy="1643074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 бюджета на реализацию муниципальной программы 07 «Обеспечение доступным и комфортным жильем и коммунальными услугами граждан Льговского района Курской области«   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3" y="1785926"/>
          <a:ext cx="8286808" cy="2786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4771"/>
                <a:gridCol w="4000440"/>
                <a:gridCol w="986977"/>
                <a:gridCol w="912309"/>
                <a:gridCol w="912311"/>
              </a:tblGrid>
              <a:tr h="7844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программы (подпрограммы)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программы (подпрограммы)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2023 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2024 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2025 год</a:t>
                      </a:r>
                    </a:p>
                  </a:txBody>
                  <a:tcPr marL="7620" marR="7620" marT="7620" marB="0" anchor="ctr"/>
                </a:tc>
              </a:tr>
              <a:tr h="8595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latin typeface="Times New Roman"/>
                        </a:rPr>
                        <a:t>Обеспечение доступным и комфортным жильем и коммунальными услугами граждан Льговского района Курской области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40 442 486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5 548 027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28242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1" u="none" strike="noStrike" dirty="0">
                          <a:latin typeface="Arial"/>
                        </a:rPr>
                        <a:t>из них: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8595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07 2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"Создание условий для обеспечения доступным и комфортным жильем граждан в Льговском районе Курской области"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40 442 486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5 548 027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929454" y="1500174"/>
            <a:ext cx="100013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  <p:sp>
        <p:nvSpPr>
          <p:cNvPr id="1026" name="AutoShape 2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46cea359c6680281d7451f666070d959-5677019-images-thumbs&amp;ref=rim&amp;n=33&amp;w=333&amp;h=1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786322"/>
            <a:ext cx="3171825" cy="1781176"/>
          </a:xfrm>
          <a:prstGeom prst="rect">
            <a:avLst/>
          </a:prstGeom>
          <a:noFill/>
        </p:spPr>
      </p:pic>
      <p:pic>
        <p:nvPicPr>
          <p:cNvPr id="1036" name="Picture 12" descr="https://avatars.mds.yandex.net/i?id=9668e9883483c1a19ada63045717e31ab02a6bbf-4451358-images-thumbs&amp;ref=rim&amp;n=33&amp;w=281&amp;h=1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857760"/>
            <a:ext cx="2676525" cy="1781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429420" cy="1285884"/>
          </a:xfrm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 бюджета на реализацию муниципальной программы 08 «Повышение эффективности работы с  молодежью,  организация отдыха и оздоровления детей, молодежи, развитие физической культуры и спорта в Льговском районе Курской области»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715440" cy="33401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43076"/>
                <a:gridCol w="4143404"/>
                <a:gridCol w="1000132"/>
                <a:gridCol w="928694"/>
                <a:gridCol w="1000134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Код программы (подпрограммы)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Наименование программы (подпрограммы)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2023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2024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2025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08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Повышение эффективности работы с  молодежью,  организация отдыха и оздоровления детей, молодежи, развитие физической культуры и спорта в Льговском районе Курской области"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3 433 664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1 464 201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1 464 201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 </a:t>
                      </a:r>
                      <a:endParaRPr lang="ru-RU" sz="1400" b="1" i="1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из них: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08 2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Подпрограмма  "Повышение эффективности реализации молодежной политики"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137 000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137 000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137 000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08 3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Подпрограмма "Реализация муниципальной политики в сфере физической культуры и спорта"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350 000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175 000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175 000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08 4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Подпрограмма "Оздоровление и отдых детей"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2 946 664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1 152 201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1 152 201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000892" y="1357298"/>
            <a:ext cx="193372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  <p:pic>
        <p:nvPicPr>
          <p:cNvPr id="6" name="Рисунок 5" descr="spartakia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-600000">
            <a:off x="6553776" y="5070122"/>
            <a:ext cx="2108423" cy="161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17" descr="54286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72074"/>
            <a:ext cx="2378075" cy="161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" name="Рисунок 7" descr="015707.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5072074"/>
            <a:ext cx="2571768" cy="1480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Кубки-для-компании-Диалл-Альян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369978">
            <a:off x="6911659" y="227245"/>
            <a:ext cx="1629881" cy="108658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00948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 бюджета на реализацию муниципальной программы 11 «Развитие транспортной системы, обеспечение перевозки пассажиров в Льговском районе Курской области и безопасности дорожного движения»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600200"/>
          <a:ext cx="7786742" cy="2552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0494"/>
                <a:gridCol w="3516782"/>
                <a:gridCol w="1013906"/>
                <a:gridCol w="946312"/>
                <a:gridCol w="919248"/>
              </a:tblGrid>
              <a:tr h="4971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программы (подпрограммы)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программы (подпрограммы)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2023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2024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620" marR="7620" marT="7620" marB="0" anchor="ctr"/>
                </a:tc>
              </a:tr>
              <a:tr h="983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"Развитие транспортной системы, обеспечение </a:t>
                      </a:r>
                      <a:r>
                        <a:rPr lang="ru-RU" sz="1400" b="0" i="0" u="none" strike="noStrike" smtClean="0">
                          <a:latin typeface="Times New Roman"/>
                        </a:rPr>
                        <a:t>перевозки пассажиров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в Льговском районе Курской области и безопасности дорожного движения"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6 918 190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7 299 430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7 720 840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422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них: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4971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/>
                        </a:rPr>
                        <a:t>Подпрограмма  "Развитие сети автомобильных дорог в Льговском районе Курской области"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6 918 190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7 299 430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7 720 840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286644" y="1214422"/>
            <a:ext cx="150510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  <p:pic>
        <p:nvPicPr>
          <p:cNvPr id="6" name="Рисунок 5" descr="knf091fa06aaeb10b5477c95d1ad588950e_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572008"/>
            <a:ext cx="3571900" cy="2137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Пашково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3" y="4500570"/>
            <a:ext cx="3143272" cy="224554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2844" y="214290"/>
            <a:ext cx="8429684" cy="78581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3333CC"/>
                </a:solidFill>
              </a:rPr>
              <a:t>Дорожный фонд </a:t>
            </a:r>
            <a:r>
              <a:rPr lang="ru-RU" sz="2000" b="1" dirty="0" smtClean="0">
                <a:solidFill>
                  <a:srgbClr val="3333CC"/>
                </a:solidFill>
              </a:rPr>
              <a:t>Льговского </a:t>
            </a:r>
            <a:r>
              <a:rPr lang="ru-RU" sz="2000" b="1" dirty="0">
                <a:solidFill>
                  <a:srgbClr val="3333CC"/>
                </a:solidFill>
              </a:rPr>
              <a:t>района на </a:t>
            </a:r>
            <a:r>
              <a:rPr lang="ru-RU" sz="2000" b="1" dirty="0" smtClean="0">
                <a:solidFill>
                  <a:srgbClr val="3333CC"/>
                </a:solidFill>
              </a:rPr>
              <a:t>2023-2025 </a:t>
            </a:r>
            <a:r>
              <a:rPr lang="ru-RU" sz="2000" b="1" dirty="0">
                <a:solidFill>
                  <a:srgbClr val="3333CC"/>
                </a:solidFill>
              </a:rPr>
              <a:t>годы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214422"/>
            <a:ext cx="3286150" cy="2786066"/>
          </a:xfrm>
          <a:prstGeom prst="roundRect">
            <a:avLst/>
          </a:prstGeom>
          <a:solidFill>
            <a:srgbClr val="81BF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Объем дорожного фонда </a:t>
            </a:r>
            <a:r>
              <a:rPr lang="ru-RU" sz="1600" b="1" dirty="0" smtClean="0">
                <a:solidFill>
                  <a:schemeClr val="tx1"/>
                </a:solidFill>
              </a:rPr>
              <a:t>Льговского </a:t>
            </a:r>
            <a:r>
              <a:rPr lang="ru-RU" sz="1600" b="1" dirty="0">
                <a:solidFill>
                  <a:schemeClr val="tx1"/>
                </a:solidFill>
              </a:rPr>
              <a:t>района в </a:t>
            </a:r>
            <a:r>
              <a:rPr lang="ru-RU" sz="1600" b="1" dirty="0" smtClean="0">
                <a:solidFill>
                  <a:schemeClr val="tx1"/>
                </a:solidFill>
              </a:rPr>
              <a:t>2023 </a:t>
            </a:r>
            <a:r>
              <a:rPr lang="ru-RU" sz="1600" b="1" dirty="0">
                <a:solidFill>
                  <a:schemeClr val="tx1"/>
                </a:solidFill>
              </a:rPr>
              <a:t>году составит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6 918 190,00 </a:t>
            </a:r>
            <a:r>
              <a:rPr lang="ru-RU" sz="1600" b="1" dirty="0">
                <a:solidFill>
                  <a:schemeClr val="tx1"/>
                </a:solidFill>
              </a:rPr>
              <a:t>рублей;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в </a:t>
            </a:r>
            <a:r>
              <a:rPr lang="ru-RU" sz="1600" b="1" dirty="0" smtClean="0">
                <a:solidFill>
                  <a:schemeClr val="tx1"/>
                </a:solidFill>
              </a:rPr>
              <a:t>2024 </a:t>
            </a:r>
            <a:r>
              <a:rPr lang="ru-RU" sz="1600" b="1" dirty="0">
                <a:solidFill>
                  <a:schemeClr val="tx1"/>
                </a:solidFill>
              </a:rPr>
              <a:t>году – </a:t>
            </a:r>
            <a:r>
              <a:rPr lang="ru-RU" sz="1600" b="1" dirty="0" smtClean="0">
                <a:solidFill>
                  <a:schemeClr val="tx1"/>
                </a:solidFill>
              </a:rPr>
              <a:t>7 299 430,00 рублей;</a:t>
            </a:r>
            <a:endParaRPr lang="ru-RU" sz="16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в </a:t>
            </a:r>
            <a:r>
              <a:rPr lang="ru-RU" sz="1600" b="1" dirty="0" smtClean="0">
                <a:solidFill>
                  <a:schemeClr val="tx1"/>
                </a:solidFill>
              </a:rPr>
              <a:t>2025 </a:t>
            </a:r>
            <a:r>
              <a:rPr lang="ru-RU" sz="1600" b="1" dirty="0">
                <a:solidFill>
                  <a:schemeClr val="tx1"/>
                </a:solidFill>
              </a:rPr>
              <a:t>году – </a:t>
            </a:r>
            <a:r>
              <a:rPr lang="ru-RU" sz="1600" b="1" dirty="0" smtClean="0">
                <a:solidFill>
                  <a:schemeClr val="tx1"/>
                </a:solidFill>
              </a:rPr>
              <a:t>7 720 840,00 рублей.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дороги 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429132"/>
            <a:ext cx="2643206" cy="2116351"/>
          </a:xfrm>
          <a:prstGeom prst="round2SameRect">
            <a:avLst>
              <a:gd name="adj1" fmla="val 16667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4929190" y="1142984"/>
            <a:ext cx="3786187" cy="428625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 ФОНДА</a:t>
            </a:r>
          </a:p>
        </p:txBody>
      </p:sp>
      <p:sp>
        <p:nvSpPr>
          <p:cNvPr id="7" name="Загнутый угол 6"/>
          <p:cNvSpPr/>
          <p:nvPr/>
        </p:nvSpPr>
        <p:spPr>
          <a:xfrm>
            <a:off x="4572000" y="1714500"/>
            <a:ext cx="4357688" cy="1357313"/>
          </a:xfrm>
          <a:prstGeom prst="foldedCorne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бензин, прямогонный бензин, дизельное топливо, моторные масла для дизельных и (или) карбюраторных (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двигателей, производимые на территории Российской Федерации 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4572000" y="3214688"/>
            <a:ext cx="4357688" cy="1428750"/>
          </a:xfrm>
          <a:prstGeom prst="foldedCorne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  <a:buClr>
                <a:srgbClr val="000000"/>
              </a:buClr>
              <a:buSzPct val="65000"/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ежбюджетны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 трансферты из бюджетов бюджетной системы Российской Федерации на финансовое обеспечение дорожной деятельности в отношении автомобильных дорог общего пользования местного значения, в том числе дорог в населенных пунктах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5857875" y="4714875"/>
            <a:ext cx="1571625" cy="714375"/>
          </a:xfrm>
          <a:prstGeom prst="downArrow">
            <a:avLst/>
          </a:prstGeom>
          <a:solidFill>
            <a:srgbClr val="99CC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нутый угол 9"/>
          <p:cNvSpPr/>
          <p:nvPr/>
        </p:nvSpPr>
        <p:spPr>
          <a:xfrm>
            <a:off x="4714875" y="5500688"/>
            <a:ext cx="4214813" cy="1214437"/>
          </a:xfrm>
          <a:prstGeom prst="foldedCorner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ФОНДА</a:t>
            </a:r>
          </a:p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Строительство, капитальный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ремонт, ремонт 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содержание автомобильных дорог общего пользования местного значения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o.ch-adm.ru/sites/default/files/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072050"/>
            <a:ext cx="2367889" cy="1785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 бюджета на реализацию муниципальной программы 13 «Защита населения и территории от чрезвычайных ситуаций, обеспечение пожарной безопасности и безопасности людей на водных объектах в Льговском районе Курской области»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501120" cy="3293756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571636"/>
                <a:gridCol w="4143404"/>
                <a:gridCol w="1071570"/>
                <a:gridCol w="857256"/>
                <a:gridCol w="857254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Код программы (подпрограммы)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Наименование программы (подпрограммы)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2023 </a:t>
                      </a:r>
                      <a:r>
                        <a:rPr lang="ru-RU" sz="1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2024 </a:t>
                      </a:r>
                      <a:r>
                        <a:rPr lang="ru-RU" sz="1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2025 </a:t>
                      </a:r>
                      <a:r>
                        <a:rPr lang="ru-RU" sz="1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/>
                        </a:rPr>
                        <a:t>"Защита населения и территории от чрезвычайных ситуаций, обеспечение пожарной безопасности и безопасности людей на водных объектах в Льговском районе Курской области"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1 256 270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170 000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170 000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2743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них: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13 1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Подпрограмма  "Обеспечение комплексной безопасности жизнедеятельности населения от чрезвычайных ситуаций природного и техногенного характера, стабильности техногенной обстановки"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13 2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Подпрограмма  "Снижение рисков и смягчение последствий чрезвычайных ситуаций природного и техногенного характера в Льговском районе Курской области"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1 246 270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160 000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160 000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429520" y="1285860"/>
            <a:ext cx="136222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  <p:pic>
        <p:nvPicPr>
          <p:cNvPr id="1027" name="Picture 3" descr="J:\Фото смотр\P92207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5072074"/>
            <a:ext cx="2336797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 anchor="ctr"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 бюджета на реализацию муниципальной программы 14 «Повышение эффективности управления муниципальными финансами в Льговском районе Курской области»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3" y="1928802"/>
          <a:ext cx="8715433" cy="2674376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571635"/>
                <a:gridCol w="4067765"/>
                <a:gridCol w="1171823"/>
                <a:gridCol w="952106"/>
                <a:gridCol w="952104"/>
              </a:tblGrid>
              <a:tr h="4755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Код программы (подпрограммы)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Наименование программы (подпрограммы)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2023 </a:t>
                      </a:r>
                      <a:r>
                        <a:rPr lang="ru-RU" sz="1400" u="none" strike="noStrike" dirty="0"/>
                        <a:t>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2024 </a:t>
                      </a:r>
                      <a:r>
                        <a:rPr lang="ru-RU" sz="1400" u="none" strike="noStrike" dirty="0"/>
                        <a:t>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2025 </a:t>
                      </a:r>
                      <a:r>
                        <a:rPr lang="ru-RU" sz="1400" u="none" strike="noStrike" dirty="0"/>
                        <a:t>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368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14</a:t>
                      </a:r>
                      <a:endParaRPr lang="ru-RU" sz="1400" b="1" i="0" u="none" strike="noStrike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"Повышение эффективности управления муниципальными финансами"</a:t>
                      </a:r>
                      <a:endParaRPr lang="ru-RU" sz="1400" b="1" i="0" u="none" strike="noStrike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10 620 929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6 755 039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9 288 791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4042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 </a:t>
                      </a:r>
                      <a:endParaRPr lang="ru-RU" sz="1400" b="1" i="1" u="none" strike="noStrike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из них:</a:t>
                      </a:r>
                      <a:endParaRPr lang="ru-RU" sz="1400" b="1" i="1" u="none" strike="noStrike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6081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14 2</a:t>
                      </a:r>
                      <a:endParaRPr lang="ru-RU" sz="1400" b="1" i="0" u="none" strike="noStrike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Подпрограмма  "Эффективная система межбюджетных отношений"</a:t>
                      </a:r>
                      <a:endParaRPr lang="ru-RU" sz="1400" b="1" i="0" u="none" strike="noStrike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6 660 691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5 794 801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5 328 553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4755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14 3</a:t>
                      </a:r>
                      <a:endParaRPr lang="ru-RU" sz="1400" b="1" i="0" u="none" strike="noStrike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Подпрограмма "Управление муниципальной программой и обеспечение условий реализации"</a:t>
                      </a:r>
                      <a:endParaRPr lang="ru-RU" sz="1400" b="1" i="0" u="none" strike="noStrike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3 960 238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3 960 238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 3 960 238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768" y="1357298"/>
            <a:ext cx="136222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/>
              <a:t>рублей</a:t>
            </a:r>
            <a:endParaRPr lang="ru-RU" sz="1300" dirty="0"/>
          </a:p>
        </p:txBody>
      </p:sp>
      <p:pic>
        <p:nvPicPr>
          <p:cNvPr id="6" name="Picture 3" descr="F:\Obmen\Безуглова\Инна\бюдж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643446"/>
            <a:ext cx="2016224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071802" y="5000636"/>
            <a:ext cx="35719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Ответственный исполнитель:</a:t>
            </a:r>
            <a:r>
              <a:rPr lang="ru-RU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Управление финансов администрации Льговского района Курской области</a:t>
            </a:r>
            <a:endParaRPr lang="ru-RU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https://www.kelownanow.com/files/31137749_x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714884"/>
            <a:ext cx="1640437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ДОХОДЫ – РАСХОДЫ = ДЕФИЦИТ (ПРОФИЦИТ)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500694" y="714356"/>
          <a:ext cx="3000396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642910" y="1214422"/>
          <a:ext cx="3257550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6" name="Picture 4" descr="https://fs00.infourok.ru/images/doc/275/280405/640/img1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14810" y="4071942"/>
            <a:ext cx="4786346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M:\БЮДЖЕТЫ\БЮДЖЕТ ДЛЯ ГРАЖДАН\на 2018 год\ФОТО\Attachment-1999.jpe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2910" y="4714884"/>
            <a:ext cx="2788770" cy="2018048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  <a:prstGeom prst="roundRect">
            <a:avLst/>
          </a:prstGeom>
          <a:solidFill>
            <a:srgbClr val="FFFFCC"/>
          </a:solidFill>
          <a:ln>
            <a:solidFill>
              <a:srgbClr val="EFEA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66FF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dirty="0">
              <a:ln>
                <a:solidFill>
                  <a:srgbClr val="0066FF"/>
                </a:solidFill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2e4235df80037af28db3965943722fe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4282" y="1285860"/>
            <a:ext cx="3779565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8" descr="siskr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4857760"/>
            <a:ext cx="2185680" cy="1873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29058" y="1357298"/>
            <a:ext cx="407196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Предельный объем муниципального долга Льговского района:</a:t>
            </a:r>
          </a:p>
          <a:p>
            <a:pPr algn="just">
              <a:buFontTx/>
              <a:buChar char="-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2023 год до 12 469 000,00 рублей,</a:t>
            </a:r>
          </a:p>
          <a:p>
            <a:pPr algn="just">
              <a:buFontTx/>
              <a:buChar char="-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 2024 год до 12 848 000,00 рублей,</a:t>
            </a:r>
          </a:p>
          <a:p>
            <a:pPr algn="just">
              <a:buFontTx/>
              <a:buChar char="-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 2025 год до 13 245 000,00 рублей. </a:t>
            </a:r>
          </a:p>
          <a:p>
            <a:pPr algn="just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Верхний предел муниципального внутреннего долга Льговского района Курской области по состоянию на 01.01.2023 года запланирован в сумме  0 рублей, на 1 января 2024 года – в сумме 0 рублей, на 1 января 2025 года – в сумме 0 рублей что соответствует нормам бюджетного законодательства.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5" descr="1untitled(33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0"/>
            <a:ext cx="1785918" cy="1972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6429420" cy="5786478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algn="ctr"/>
            <a:r>
              <a:rPr lang="ru-RU" sz="2000" dirty="0" smtClean="0">
                <a:solidFill>
                  <a:srgbClr val="000099"/>
                </a:solidFill>
              </a:rPr>
              <a:t>Контактная информация: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 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Начальник управления финансов администрации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Льговского района Курской области – 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Алферова Татьяна Васильевна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/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 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График работы с 8-00 до 17-00,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перерыв с 12-00 до 13-00.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/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Адрес:  307750, Курская  Область, г.Льгов, Красная площадь 4б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 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Телефоны  (8 47140) 2-40-69, 2-24-89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факс (8 47140) 2-24-89</a:t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2000" dirty="0" smtClean="0">
                <a:solidFill>
                  <a:srgbClr val="000099"/>
                </a:solidFill>
              </a:rPr>
              <a:t>Электронная почта:   </a:t>
            </a:r>
            <a:r>
              <a:rPr lang="en-US" sz="2000" dirty="0" smtClean="0">
                <a:solidFill>
                  <a:srgbClr val="000099"/>
                </a:solidFill>
              </a:rPr>
              <a:t>ufinlgov@rambler.ru</a:t>
            </a:r>
            <a:endParaRPr lang="ru-RU" sz="2000" dirty="0">
              <a:solidFill>
                <a:srgbClr val="000099"/>
              </a:solidFill>
            </a:endParaRPr>
          </a:p>
        </p:txBody>
      </p:sp>
      <p:pic>
        <p:nvPicPr>
          <p:cNvPr id="4" name="Picture 72" descr="C:\Users\User\Desktop\ТЕСТЫ\фото 2\час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073368"/>
            <a:ext cx="2363906" cy="2356027"/>
          </a:xfrm>
          <a:prstGeom prst="flowChartConnector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142852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857232"/>
            <a:ext cx="2164080" cy="1348740"/>
          </a:xfrm>
          <a:prstGeom prst="rect">
            <a:avLst/>
          </a:prstGeom>
        </p:spPr>
      </p:pic>
      <p:sp>
        <p:nvSpPr>
          <p:cNvPr id="13" name="Стрелка вниз 12"/>
          <p:cNvSpPr/>
          <p:nvPr/>
        </p:nvSpPr>
        <p:spPr>
          <a:xfrm>
            <a:off x="2071670" y="2071678"/>
            <a:ext cx="4929222" cy="642942"/>
          </a:xfrm>
          <a:prstGeom prst="downArrow">
            <a:avLst>
              <a:gd name="adj1" fmla="val 50000"/>
              <a:gd name="adj2" fmla="val 47968"/>
            </a:avLst>
          </a:prstGeom>
          <a:solidFill>
            <a:srgbClr val="A8F8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  <a:endParaRPr lang="ru-RU" sz="1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85786" y="2714620"/>
            <a:ext cx="7358114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Является основным звеном, формирующим доходную часть бюджета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images (1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4286256"/>
            <a:ext cx="2571750" cy="1771650"/>
          </a:xfrm>
          <a:prstGeom prst="rect">
            <a:avLst/>
          </a:prstGeom>
        </p:spPr>
      </p:pic>
      <p:sp>
        <p:nvSpPr>
          <p:cNvPr id="17" name="Выноска 1 16"/>
          <p:cNvSpPr/>
          <p:nvPr/>
        </p:nvSpPr>
        <p:spPr>
          <a:xfrm>
            <a:off x="1071538" y="3714752"/>
            <a:ext cx="1571636" cy="1143008"/>
          </a:xfrm>
          <a:prstGeom prst="borderCallout1">
            <a:avLst>
              <a:gd name="adj1" fmla="val 57861"/>
              <a:gd name="adj2" fmla="val 100933"/>
              <a:gd name="adj3" fmla="val 102278"/>
              <a:gd name="adj4" fmla="val 1340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>
            <a:off x="1071538" y="5429264"/>
            <a:ext cx="1571636" cy="928694"/>
          </a:xfrm>
          <a:prstGeom prst="borderCallout1">
            <a:avLst>
              <a:gd name="adj1" fmla="val 66750"/>
              <a:gd name="adj2" fmla="val 102871"/>
              <a:gd name="adj3" fmla="val 12945"/>
              <a:gd name="adj4" fmla="val 13696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Транспортный налог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носка 1 18"/>
          <p:cNvSpPr/>
          <p:nvPr/>
        </p:nvSpPr>
        <p:spPr>
          <a:xfrm>
            <a:off x="6572264" y="3857628"/>
            <a:ext cx="1343028" cy="857256"/>
          </a:xfrm>
          <a:prstGeom prst="borderCallout1">
            <a:avLst>
              <a:gd name="adj1" fmla="val 45417"/>
              <a:gd name="adj2" fmla="val -2660"/>
              <a:gd name="adj3" fmla="val 117833"/>
              <a:gd name="adj4" fmla="val -5875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Налог на имущество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Выноска 1 19"/>
          <p:cNvSpPr/>
          <p:nvPr/>
        </p:nvSpPr>
        <p:spPr>
          <a:xfrm>
            <a:off x="6572264" y="5357826"/>
            <a:ext cx="1343028" cy="857256"/>
          </a:xfrm>
          <a:prstGeom prst="borderCallout1">
            <a:avLst>
              <a:gd name="adj1" fmla="val 59639"/>
              <a:gd name="adj2" fmla="val -1525"/>
              <a:gd name="adj3" fmla="val 14723"/>
              <a:gd name="adj4" fmla="val -57624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ДОХОДЫ БЮДЖЕТА   </a:t>
            </a:r>
            <a:r>
              <a:rPr lang="ru-RU" sz="2800" i="1" dirty="0" smtClean="0"/>
              <a:t> -  поступления денежных средств в бюджет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1900" dirty="0" smtClean="0">
                <a:solidFill>
                  <a:schemeClr val="accent4">
                    <a:lumMod val="75000"/>
                  </a:schemeClr>
                </a:solidFill>
              </a:rPr>
              <a:t>Каждый житель Льговского муниципального района является участником формирования этого плана с одной стороны как налогоплательщик, наполняя доходы бюджета, с другой – он получает часть расходов как потребитель общественных услуг. Муниципальный район расходует поступившие доходы для выполнения своих функций и предоставления муниципальных услуг: образование, культура,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</a:t>
            </a:r>
            <a:r>
              <a:rPr lang="ru-RU" sz="1900" dirty="0" smtClean="0">
                <a:solidFill>
                  <a:srgbClr val="FFFF00"/>
                </a:solidFill>
              </a:rPr>
              <a:t>.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</a:rPr>
              <a:t>Граждане — и как налогоплательщики, и как потребители муниципальных услуг — должны быть уверены в том, что передаваемые ими в распоряжение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endParaRPr lang="ru-RU" dirty="0"/>
          </a:p>
        </p:txBody>
      </p:sp>
      <p:pic>
        <p:nvPicPr>
          <p:cNvPr id="4" name="Рисунок 3" descr="6d657bb7825d35429ac1819035790c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678" y="3857628"/>
            <a:ext cx="1357322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06770">
            <a:off x="7678454" y="5958451"/>
            <a:ext cx="1305353" cy="6737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pupi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013796">
            <a:off x="7500972" y="698672"/>
            <a:ext cx="1473447" cy="11078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239000" cy="9629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чем основывается проект районного бюджета?</a:t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4" name="Группа 38"/>
          <p:cNvGrpSpPr>
            <a:grpSpLocks noGrp="1"/>
          </p:cNvGrpSpPr>
          <p:nvPr>
            <p:ph idx="1"/>
          </p:nvPr>
        </p:nvGrpSpPr>
        <p:grpSpPr bwMode="auto">
          <a:xfrm>
            <a:off x="285720" y="1071546"/>
            <a:ext cx="7786742" cy="5248275"/>
            <a:chOff x="128464" y="1700517"/>
            <a:chExt cx="9868195" cy="4931647"/>
          </a:xfrm>
        </p:grpSpPr>
        <p:cxnSp>
          <p:nvCxnSpPr>
            <p:cNvPr id="5" name="Прямая соединительная линия 35"/>
            <p:cNvCxnSpPr>
              <a:cxnSpLocks noChangeShapeType="1"/>
            </p:cNvCxnSpPr>
            <p:nvPr/>
          </p:nvCxnSpPr>
          <p:spPr bwMode="auto">
            <a:xfrm>
              <a:off x="4953000" y="2636912"/>
              <a:ext cx="0" cy="43204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" name="AutoShape 17"/>
            <p:cNvSpPr>
              <a:spLocks noChangeArrowheads="1"/>
            </p:cNvSpPr>
            <p:nvPr/>
          </p:nvSpPr>
          <p:spPr bwMode="auto">
            <a:xfrm>
              <a:off x="639118" y="1700517"/>
              <a:ext cx="8902164" cy="935783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8265" tIns="54132" rIns="108265" bIns="54132"/>
            <a:lstStyle/>
            <a:p>
              <a:pPr algn="ctr" defTabSz="936382">
                <a:spcBef>
                  <a:spcPts val="617"/>
                </a:spcBef>
                <a:defRPr/>
              </a:pPr>
              <a:r>
                <a:rPr lang="ru-RU" sz="2400" i="1" dirty="0" smtClean="0">
                  <a:solidFill>
                    <a:srgbClr val="002060"/>
                  </a:solidFill>
                </a:rPr>
                <a:t>СОСТАВЛЕНИЕ ПРОЕКТА РАЙОННОГО БЮДЖЕТА ОСНОВЫВАЕТСЯ НА:</a:t>
              </a:r>
              <a:endParaRPr lang="ru-RU" sz="2400" b="0" i="1" dirty="0">
                <a:solidFill>
                  <a:srgbClr val="002060"/>
                </a:solidFill>
              </a:endParaRPr>
            </a:p>
          </p:txBody>
        </p:sp>
        <p:sp>
          <p:nvSpPr>
            <p:cNvPr id="7" name="AutoShape 18"/>
            <p:cNvSpPr>
              <a:spLocks noChangeArrowheads="1"/>
            </p:cNvSpPr>
            <p:nvPr/>
          </p:nvSpPr>
          <p:spPr bwMode="auto">
            <a:xfrm>
              <a:off x="2072680" y="3645024"/>
              <a:ext cx="1915414" cy="297206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000099"/>
              </a:solidFill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63936" tIns="54132" rIns="63936" bIns="54132"/>
            <a:lstStyle/>
            <a:p>
              <a:pPr algn="ctr" defTabSz="935038"/>
              <a:r>
                <a:rPr lang="ru-RU" sz="1400" i="1" dirty="0" smtClean="0">
                  <a:solidFill>
                    <a:srgbClr val="002060"/>
                  </a:solidFill>
                </a:rPr>
                <a:t>Основных </a:t>
              </a:r>
              <a:r>
                <a:rPr lang="ru-RU" sz="1400" i="1" dirty="0">
                  <a:solidFill>
                    <a:srgbClr val="002060"/>
                  </a:solidFill>
                </a:rPr>
                <a:t>направлениях бюджетной политики и Основных направлениях налоговой политики </a:t>
              </a:r>
              <a:r>
                <a:rPr lang="ru-RU" sz="1400" i="1" dirty="0" smtClean="0">
                  <a:solidFill>
                    <a:srgbClr val="002060"/>
                  </a:solidFill>
                </a:rPr>
                <a:t>Льговского района Курской </a:t>
              </a:r>
              <a:r>
                <a:rPr lang="ru-RU" sz="1400" i="1" dirty="0">
                  <a:solidFill>
                    <a:srgbClr val="002060"/>
                  </a:solidFill>
                </a:rPr>
                <a:t>области</a:t>
              </a:r>
              <a:endParaRPr lang="ru-RU" sz="1400" b="0" i="1" dirty="0">
                <a:solidFill>
                  <a:srgbClr val="002060"/>
                </a:solidFill>
              </a:endParaRPr>
            </a:p>
          </p:txBody>
        </p:sp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>
              <a:off x="4088904" y="3645024"/>
              <a:ext cx="1800200" cy="2987140"/>
            </a:xfrm>
            <a:prstGeom prst="roundRect">
              <a:avLst>
                <a:gd name="adj" fmla="val 16667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B050"/>
              </a:solidFill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63936" tIns="54132" rIns="63936" bIns="54132"/>
            <a:lstStyle/>
            <a:p>
              <a:pPr defTabSz="935038"/>
              <a:endParaRPr lang="ru-RU" sz="1200" dirty="0">
                <a:solidFill>
                  <a:srgbClr val="333399"/>
                </a:solidFill>
              </a:endParaRPr>
            </a:p>
            <a:p>
              <a:pPr defTabSz="935038"/>
              <a:endParaRPr lang="ru-RU" sz="1200" dirty="0">
                <a:solidFill>
                  <a:srgbClr val="333399"/>
                </a:solidFill>
              </a:endParaRPr>
            </a:p>
            <a:p>
              <a:pPr defTabSz="935038"/>
              <a:endParaRPr lang="ru-RU" sz="1400" dirty="0">
                <a:solidFill>
                  <a:srgbClr val="333399"/>
                </a:solidFill>
              </a:endParaRPr>
            </a:p>
            <a:p>
              <a:pPr algn="ctr" defTabSz="935038"/>
              <a:r>
                <a:rPr lang="ru-RU" sz="1400" i="1" dirty="0">
                  <a:solidFill>
                    <a:srgbClr val="002060"/>
                  </a:solidFill>
                </a:rPr>
                <a:t>Прогнозе социально-экономического развития </a:t>
              </a:r>
              <a:r>
                <a:rPr lang="ru-RU" sz="1400" i="1" dirty="0" smtClean="0">
                  <a:solidFill>
                    <a:srgbClr val="002060"/>
                  </a:solidFill>
                </a:rPr>
                <a:t> Льговского района Курской </a:t>
              </a:r>
              <a:r>
                <a:rPr lang="ru-RU" sz="1400" i="1" dirty="0">
                  <a:solidFill>
                    <a:srgbClr val="002060"/>
                  </a:solidFill>
                </a:rPr>
                <a:t>области</a:t>
              </a:r>
              <a:endParaRPr lang="ru-RU" sz="1400" b="0" i="1" dirty="0">
                <a:solidFill>
                  <a:srgbClr val="002060"/>
                </a:solidFill>
              </a:endParaRPr>
            </a:p>
          </p:txBody>
        </p:sp>
        <p:sp>
          <p:nvSpPr>
            <p:cNvPr id="9" name="AutoShape 20"/>
            <p:cNvSpPr>
              <a:spLocks noChangeArrowheads="1"/>
            </p:cNvSpPr>
            <p:nvPr/>
          </p:nvSpPr>
          <p:spPr bwMode="auto">
            <a:xfrm>
              <a:off x="6033120" y="3645024"/>
              <a:ext cx="1872208" cy="297206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FF00"/>
              </a:solidFill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1312" tIns="54132" rIns="21312" bIns="54132"/>
            <a:lstStyle/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algn="ctr" defTabSz="935038"/>
              <a:r>
                <a:rPr lang="ru-RU" sz="1400" i="1" dirty="0">
                  <a:solidFill>
                    <a:srgbClr val="002060"/>
                  </a:solidFill>
                </a:rPr>
                <a:t>Бюджетном прогнозе </a:t>
              </a:r>
              <a:r>
                <a:rPr lang="ru-RU" sz="1400" i="1" dirty="0" smtClean="0">
                  <a:solidFill>
                    <a:srgbClr val="002060"/>
                  </a:solidFill>
                </a:rPr>
                <a:t> Льговского района</a:t>
              </a:r>
              <a:endParaRPr lang="ru-RU" sz="1400" i="1" dirty="0">
                <a:solidFill>
                  <a:srgbClr val="002060"/>
                </a:solidFill>
              </a:endParaRPr>
            </a:p>
            <a:p>
              <a:pPr algn="ctr" defTabSz="935038"/>
              <a:r>
                <a:rPr lang="ru-RU" sz="1400" i="1" dirty="0">
                  <a:solidFill>
                    <a:srgbClr val="002060"/>
                  </a:solidFill>
                </a:rPr>
                <a:t>Курской области на долгосрочный период</a:t>
              </a:r>
              <a:endParaRPr lang="ru-RU" sz="1400" b="0" i="1" dirty="0">
                <a:solidFill>
                  <a:srgbClr val="002060"/>
                </a:solidFill>
              </a:endParaRPr>
            </a:p>
          </p:txBody>
        </p:sp>
        <p:sp>
          <p:nvSpPr>
            <p:cNvPr id="10" name="AutoShape 21"/>
            <p:cNvSpPr>
              <a:spLocks noChangeArrowheads="1"/>
            </p:cNvSpPr>
            <p:nvPr/>
          </p:nvSpPr>
          <p:spPr bwMode="auto">
            <a:xfrm>
              <a:off x="128464" y="3477164"/>
              <a:ext cx="1800200" cy="3139925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FF0000"/>
              </a:solidFill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2000" tIns="54132" rIns="72000" bIns="54132"/>
            <a:lstStyle/>
            <a:p>
              <a:pPr defTabSz="935038"/>
              <a:endParaRPr lang="ru-RU" sz="1000" i="1" dirty="0">
                <a:solidFill>
                  <a:srgbClr val="333399"/>
                </a:solidFill>
              </a:endParaRPr>
            </a:p>
            <a:p>
              <a:pPr algn="ctr" defTabSz="935038"/>
              <a:r>
                <a:rPr lang="ru-RU" sz="1400" i="1" dirty="0">
                  <a:solidFill>
                    <a:srgbClr val="002060"/>
                  </a:solidFill>
                </a:rPr>
                <a:t>Положениях послания Президента РФ Федеральному Собранию РФ, определяющих бюджетную политику в Российской Федерации</a:t>
              </a:r>
            </a:p>
            <a:p>
              <a:pPr defTabSz="935038"/>
              <a:endParaRPr lang="ru-RU" sz="1600" b="0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Line 24"/>
            <p:cNvSpPr>
              <a:spLocks noChangeShapeType="1"/>
            </p:cNvSpPr>
            <p:nvPr/>
          </p:nvSpPr>
          <p:spPr bwMode="auto">
            <a:xfrm flipH="1">
              <a:off x="885328" y="3043080"/>
              <a:ext cx="57940" cy="4027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25"/>
            <p:cNvSpPr>
              <a:spLocks noChangeShapeType="1"/>
            </p:cNvSpPr>
            <p:nvPr/>
          </p:nvSpPr>
          <p:spPr bwMode="auto">
            <a:xfrm>
              <a:off x="3008784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26"/>
            <p:cNvSpPr>
              <a:spLocks noChangeShapeType="1"/>
            </p:cNvSpPr>
            <p:nvPr/>
          </p:nvSpPr>
          <p:spPr bwMode="auto">
            <a:xfrm>
              <a:off x="4953000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27"/>
            <p:cNvSpPr>
              <a:spLocks noChangeShapeType="1"/>
            </p:cNvSpPr>
            <p:nvPr/>
          </p:nvSpPr>
          <p:spPr bwMode="auto">
            <a:xfrm>
              <a:off x="6969224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cxnSp>
          <p:nvCxnSpPr>
            <p:cNvPr id="15" name="Прямая соединительная линия 15"/>
            <p:cNvCxnSpPr>
              <a:cxnSpLocks noChangeShapeType="1"/>
              <a:stCxn id="11" idx="0"/>
              <a:endCxn id="17" idx="0"/>
            </p:cNvCxnSpPr>
            <p:nvPr/>
          </p:nvCxnSpPr>
          <p:spPr bwMode="auto">
            <a:xfrm rot="16200000" flipH="1">
              <a:off x="4951418" y="-965070"/>
              <a:ext cx="25880" cy="804218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6" name="AutoShape 20"/>
            <p:cNvSpPr>
              <a:spLocks noChangeArrowheads="1"/>
            </p:cNvSpPr>
            <p:nvPr/>
          </p:nvSpPr>
          <p:spPr bwMode="auto">
            <a:xfrm>
              <a:off x="8008943" y="3644686"/>
              <a:ext cx="1987716" cy="2972066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1312" tIns="54132" rIns="21312" bIns="54132"/>
            <a:lstStyle/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600" i="1" dirty="0">
                <a:solidFill>
                  <a:srgbClr val="333399"/>
                </a:solidFill>
              </a:endParaRPr>
            </a:p>
            <a:p>
              <a:pPr algn="ctr" defTabSz="935038"/>
              <a:r>
                <a:rPr lang="ru-RU" sz="1400" i="1" dirty="0" smtClean="0">
                  <a:solidFill>
                    <a:srgbClr val="002060"/>
                  </a:solidFill>
                </a:rPr>
                <a:t>Муниципальных </a:t>
              </a:r>
              <a:r>
                <a:rPr lang="ru-RU" sz="1400" i="1" dirty="0">
                  <a:solidFill>
                    <a:srgbClr val="002060"/>
                  </a:solidFill>
                </a:rPr>
                <a:t>программах </a:t>
              </a:r>
              <a:r>
                <a:rPr lang="ru-RU" sz="1400" i="1" dirty="0" smtClean="0">
                  <a:solidFill>
                    <a:srgbClr val="002060"/>
                  </a:solidFill>
                </a:rPr>
                <a:t> Льговского района Курской </a:t>
              </a:r>
              <a:r>
                <a:rPr lang="ru-RU" sz="1400" i="1" dirty="0">
                  <a:solidFill>
                    <a:srgbClr val="002060"/>
                  </a:solidFill>
                </a:rPr>
                <a:t>области</a:t>
              </a:r>
              <a:endParaRPr lang="ru-RU" sz="1400" b="0" i="1" dirty="0">
                <a:solidFill>
                  <a:srgbClr val="002060"/>
                </a:solidFill>
              </a:endParaRPr>
            </a:p>
          </p:txBody>
        </p:sp>
        <p:sp>
          <p:nvSpPr>
            <p:cNvPr id="17" name="Line 25"/>
            <p:cNvSpPr>
              <a:spLocks noChangeShapeType="1"/>
            </p:cNvSpPr>
            <p:nvPr/>
          </p:nvSpPr>
          <p:spPr bwMode="auto">
            <a:xfrm>
              <a:off x="8985448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4" name="Рисунок 23" descr="g-230-1170x7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62770" y="2143116"/>
            <a:ext cx="1581230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3898</TotalTime>
  <Words>6407</Words>
  <PresentationFormat>Экран (4:3)</PresentationFormat>
  <Paragraphs>1638</Paragraphs>
  <Slides>61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2" baseType="lpstr">
      <vt:lpstr>Изящная</vt:lpstr>
      <vt:lpstr>БЮДЖЕТ ДЛЯ ГРАЖДАН</vt:lpstr>
      <vt:lpstr> </vt:lpstr>
      <vt:lpstr>СТРУКТУРА БЮДЖЕТА ДЛЯ ГРАЖДАН</vt:lpstr>
      <vt:lpstr>            Площадь Льговского района составляет 1080 км². Район граничит с Кореневским, Рыльским, Хомутовским, Курчатовским, Большесолдатским, Конышевским и Суджанским районами Курской области.</vt:lpstr>
      <vt:lpstr>ЧТО ТАКОЕ БЮДЖЕТ?</vt:lpstr>
      <vt:lpstr>ДОХОДЫ – РАСХОДЫ = ДЕФИЦИТ (ПРОФИЦИТ) </vt:lpstr>
      <vt:lpstr> </vt:lpstr>
      <vt:lpstr>ДОХОДЫ БЮДЖЕТА    -  поступления денежных средств в бюджет</vt:lpstr>
      <vt:lpstr>На чем основывается проект районного бюджета? </vt:lpstr>
      <vt:lpstr>Основные направления бюджетной политики в области доходов на 2023 год и плановый период 2024 и 2025 годов</vt:lpstr>
      <vt:lpstr>Основные направления бюджетной политики в области расходов на 2023 год и на плановый период 2024 и 2025 годов</vt:lpstr>
      <vt:lpstr>             Показатели социально – экономического развития Льговского района Курской области на 2023 год и на плановый период  2024-2025 годов </vt:lpstr>
      <vt:lpstr>Слайд 13</vt:lpstr>
      <vt:lpstr>ЭТАПЫ БЮДЖЕТНОГО ПРОЦЕССА</vt:lpstr>
      <vt:lpstr>ОСНОВНЫЕ ХАРАКТЕРИСТИКИ   БЮДЖЕТА ЛЬГОВСКОГО РАЙОНА КУРСКОЙ ОБЛАСТИ НА 2023 ГОД И НА ПЛАНОВЫЙ ПЕРИОД 2024 И 2025 ГОДОВ</vt:lpstr>
      <vt:lpstr>ДОХОДЫ БЮДЖЕТА    -  поступления денежных средств в бюджет</vt:lpstr>
      <vt:lpstr>Слайд 17</vt:lpstr>
      <vt:lpstr>Межбюджетные трансферты - основной вид безвозмездных перечислений.  Межбюджетные трансферты–денежные средства, перечисляемые из одного бюджета бюджетной системы Российской Федерации другому.</vt:lpstr>
      <vt:lpstr>СВЕДЕНИЯ О ПЛАНИРУЕМЫХ ПОСТУПЛЕНИЯХ  В БЮДЖЕТ [1]</vt:lpstr>
      <vt:lpstr>СВЕДЕНИЯ О ПЛАНИРУЕМЫХ ПОСТУПЛЕНИЯХ  В БЮДЖЕТ [2]</vt:lpstr>
      <vt:lpstr>СТРУКТУРА ДОХОДОВ БЮДЖЕТА  В 2023 ГОДУ И НА ПЛАНОВЫЙ ПЕРИОД 2024 И 2025 ГОДОВ</vt:lpstr>
      <vt:lpstr>ДИНАМИКА ДОХОДОВ  БЮДЖЕТА</vt:lpstr>
      <vt:lpstr>СТРУКТУРА НАЛОГОВЫХ ДОХОДОВ В 2023 ГОДУ И НА ПЛАНОВЫЙ ПЕРИОД 2024 И 2025 ГОДОВ [1]</vt:lpstr>
      <vt:lpstr>СТРУКТУРА НАЛОГОВЫХ ДОХОДОВ В 2023 ГОДУ И НА ПЛАНОВЫЙ ПЕРИОД 2024 И 2025 ГОДОВ [2]</vt:lpstr>
      <vt:lpstr>СТРУКТУРА НАЛОГОВЫХ ДОХОДОВ В 2023 ГОДУ И НА ПЛАНОВЫЙ ПЕРИОД 2024 И 2025 ГОДОВ [3]</vt:lpstr>
      <vt:lpstr>СТРУКТУРА НЕНАЛОГОВЫХ ДОХОДОВ В 2023 ГОДУ</vt:lpstr>
      <vt:lpstr>СТРУКТУРА НЕНАЛОГОВЫХ ДОХОДОВ НА ПЛАНОВЫЙ ПЕРИОД 2024 И 2025 ГОДОВ [1] </vt:lpstr>
      <vt:lpstr>СТРУКТУРА НЕНАЛОГОВЫХ ДОХОДОВ НА ПЛАНОВЫЙ ПЕРИОД 2024 И 2025 ГОДОВ[2] </vt:lpstr>
      <vt:lpstr>ОБЪЕМ И ДИНАМИКА БЕЗВОЗМЕЗДНЫХ ПОСТУПЛЕНИЙ ИЗ ОБЛАСТНОГО БЮДЖЕТА В БЮДЖЕТ МУНИЦИПАЛЬНОГО РАЙОНА</vt:lpstr>
      <vt:lpstr>ОБЪЕМ БЕЗВОЗМЕЗДНЫХ ПОСТУПЛЕНИЙ ИЗ ОБЛАСТНОГО БЮДЖЕТА В БЮДЖЕТ МУНИЦИПАЛЬНОГО РАЙОНА НА 2023 ГОД И ПЛАНОВЫЙ ПЕРИОД 2024 И 2025 ГОДОВ  ГОДОВ [1]</vt:lpstr>
      <vt:lpstr>ОБЪЕМ БЕЗВОЗМЕЗДНЫХ ПОСТУПЛЕНИЙ ИЗ ОБЛАСТНОГО БЮДЖЕТА В БЮДЖЕТ МУНИЦИПАЛЬНОГО РАЙОНА НА 2023 ГОД И ПЛАНОВЫЙ ПЕРИОД 2024 И 2025 ГОДОВ [2]</vt:lpstr>
      <vt:lpstr>ОБЪЕМ БЕЗВОЗМЕЗДНЫХ ПОСТУПЛЕНИЙ ИЗ ОБЛАСТНОГО БЮДЖЕТА В БЮДЖЕТ МУНИЦИПАЛЬНОГО РАЙОНА НА 2023 ГОД И ПЛАНОВЫЙ ПЕРИОД 2024 И 2025 ГОДОВ [3]</vt:lpstr>
      <vt:lpstr>ОБЪЕМ БЕЗВОЗМЕЗДНЫХ ПОСТУПЛЕНИЙ ИЗ ОБЛАСТНОГО БЮДЖЕТА В БЮДЖЕТ МУНИЦИПАЛЬНОГО РАЙОНА НА 2023 ГОД И ПЛАНОВЫЙ ПЕРИОД 2024 И 2025 ГОДОВ [4]</vt:lpstr>
      <vt:lpstr>ОБЪЕМ БЕЗВОЗМЕЗДНЫХ ПОСТУПЛЕНИЙ ИЗ ОБЛАСТНОГО БЮДЖЕТА В БЮДЖЕТ МУНИЦИПАЛЬНОГО РАЙОНА НА 2023 ГОД И ПЛАНОВЫЙ ПЕРИОД 2024 И 2025 ГОДОВ [5]</vt:lpstr>
      <vt:lpstr>РАСХОДЫ БЮДЖЕТА ПО ОСНОВНЫМ ФУНКЦИЯМ   </vt:lpstr>
      <vt:lpstr>СТРУКТУРА РАСХОДОВ БЮДЖЕТА ЛЬГОВСКОГО РАЙОНА НА 2023 ГОД И НА ПЛАНОВЫЙ ПЕРИОД 2024 И 2025 ГОДОВ [1]</vt:lpstr>
      <vt:lpstr>СТРУКТУРА РАСХОДОВ БЮДЖЕТА ЛЬГОВСКОГО РАЙОНА НА 2023 ГОД И НА ПЛАНОВЫЙ ПЕРИОД 2024 И 20245ГОДОВ [2]</vt:lpstr>
      <vt:lpstr>СТРУКТУРА РАСХОДОВ БЮДЖЕТА ЛЬГОВСКОГО РАЙОНА НА 2023 ГОД И НА ПЛАНОВЫЙ ПЕРИОД 2024 И 2025 ГОДОВ [3]</vt:lpstr>
      <vt:lpstr>СТРУКТУРА РАСХОДОВ БЮДЖЕТА ЛЬГОВСКОГО РАЙОНА КУРСКОЙ ОБЛАСТИ</vt:lpstr>
      <vt:lpstr>СТРУКТУРА РАСХОДОВ БЮДЖЕТА ЛЬГОВСКОГО РАЙОНА КУРСКОЙ ОБЛАСТИ ПО ВИДАМ РАСХОДА</vt:lpstr>
      <vt:lpstr>СТРУКТУРА РАСХОДОВ БЮДЖЕТА ЛЬГОВСКОГО РАЙОНА КУРСКОЙ ОБЛАСТИ [1] </vt:lpstr>
      <vt:lpstr>СТРУКТУРА РАСХОДОВ БЮДЖЕТА ЛЬГОВСКОГО РАЙОНА КУРСКОЙ ОБЛАСТИ [2]</vt:lpstr>
      <vt:lpstr>СТРУКТУРА РАСХОДОВ БЮДЖЕТА ЛЬГОВСКОГО РАЙОНА КУРСКОЙ ОБЛАСТИ [3]</vt:lpstr>
      <vt:lpstr>СТРУКТУРА РАСХОДОВ БЮДЖЕТА ЛЬГОВСКОГО РАЙОНА КУРСКОЙ ОБЛАСТИ [4]</vt:lpstr>
      <vt:lpstr>СТРУКТУРА РАСХОДОВ БЮДЖЕТА ЛЬГОВСКОГО РАЙОНА КУРСКОЙ ОБЛАСТИ [5]</vt:lpstr>
      <vt:lpstr>ЧТО ТАКОЕ МУНИЦИПАЛЬНАЯ ПРОГРАММА?</vt:lpstr>
      <vt:lpstr>«ПРОГРАММНАЯ»  структура расходов бюджета</vt:lpstr>
      <vt:lpstr>Бюджет муниципального района в разрезе муниципальных программ [1]</vt:lpstr>
      <vt:lpstr>Бюджет муниципального района в разрезе муниципальных программ [2]</vt:lpstr>
      <vt:lpstr>Бюджет муниципального района в разрезе муниципальных программ [3]</vt:lpstr>
      <vt:lpstr>Расходы  бюджета на реализацию муниципальной программы 01 «Развитие культуры в Льговском районе Курской области»</vt:lpstr>
      <vt:lpstr>Расходы  бюджета на реализацию муниципальной программы 02 «Социальная поддержка граждан в Льговском районе Курской области»</vt:lpstr>
      <vt:lpstr>Расходы  бюджета на реализацию муниципальной программы 03 «Развитие образования в Льговском районе Курской области»</vt:lpstr>
      <vt:lpstr>Расходы  бюджета на реализацию муниципальной программы 07 «Обеспечение доступным и комфортным жильем и коммунальными услугами граждан Льговского района Курской области«   </vt:lpstr>
      <vt:lpstr>Расходы  бюджета на реализацию муниципальной программы 08 «Повышение эффективности работы с  молодежью,  организация отдыха и оздоровления детей, молодежи, развитие физической культуры и спорта в Льговском районе Курской области»</vt:lpstr>
      <vt:lpstr>Расходы  бюджета на реализацию муниципальной программы 11 «Развитие транспортной системы, обеспечение перевозки пассажиров в Льговском районе Курской области и безопасности дорожного движения»</vt:lpstr>
      <vt:lpstr>Слайд 57</vt:lpstr>
      <vt:lpstr>Расходы  бюджета на реализацию муниципальной программы 13 «Защита населения и территории от чрезвычайных ситуаций, обеспечение пожарной безопасности и безопасности людей на водных объектах в Льговском районе Курской области»</vt:lpstr>
      <vt:lpstr>Расходы  бюджета на реализацию муниципальной программы 14 «Повышение эффективности управления муниципальными финансами в Льговском районе Курской области»</vt:lpstr>
      <vt:lpstr>МУНИЦИПАЛЬНЫЙ ДОЛГ</vt:lpstr>
      <vt:lpstr>Контактная информация:   Начальник управления финансов администрации Льговского района Курской области –  Алферова Татьяна Васильевна    График работы с 8-00 до 17-00, перерыв с 12-00 до 13-00.  Адрес:  307750, Курская  Область, г.Льгов, Красная площадь 4б   Телефоны  (8 47140) 2-40-69, 2-24-89 факс (8 47140) 2-24-89 Электронная почта:   ufinlgov@rambler.ru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cp:lastModifiedBy>User</cp:lastModifiedBy>
  <cp:revision>416</cp:revision>
  <dcterms:modified xsi:type="dcterms:W3CDTF">2023-04-12T07:09:26Z</dcterms:modified>
</cp:coreProperties>
</file>