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gif" ContentType="image/gif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30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0" r:id="rId36"/>
    <p:sldId id="291" r:id="rId37"/>
    <p:sldId id="292" r:id="rId38"/>
    <p:sldId id="293" r:id="rId39"/>
    <p:sldId id="294" r:id="rId40"/>
    <p:sldId id="296" r:id="rId41"/>
    <p:sldId id="297" r:id="rId42"/>
    <p:sldId id="302" r:id="rId43"/>
    <p:sldId id="301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CCFF"/>
    <a:srgbClr val="CC00CC"/>
    <a:srgbClr val="ADDC44"/>
    <a:srgbClr val="CCFFCC"/>
    <a:srgbClr val="FF0066"/>
    <a:srgbClr val="7878A6"/>
    <a:srgbClr val="CCECFF"/>
    <a:srgbClr val="FFFF66"/>
    <a:srgbClr val="817F9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4300" autoAdjust="0"/>
  </p:normalViewPr>
  <p:slideViewPr>
    <p:cSldViewPr>
      <p:cViewPr varScale="1">
        <p:scale>
          <a:sx n="74" d="100"/>
          <a:sy n="74" d="100"/>
        </p:scale>
        <p:origin x="-154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73;&#1102;&#1076;&#1078;&#1077;&#1090;%202022\&#1048;&#1089;&#1087;&#1086;&#1083;&#1085;&#1077;&#1085;&#1080;&#1077;%20&#1073;&#1102;&#1076;&#1078;&#1077;&#1090;&#1072;\&#1075;&#1086;&#1076;\&#1041;&#1102;&#1076;&#1078;&#1077;&#1090;%20&#1076;&#1083;&#1103;%20&#1075;&#1088;&#1072;&#1078;&#1076;&#1072;&#1085;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User\Desktop\&#1073;&#1102;&#1076;&#1078;&#1077;&#1090;%202022\&#1048;&#1089;&#1087;&#1086;&#1083;&#1085;&#1077;&#1085;&#1080;&#1077;%20&#1073;&#1102;&#1076;&#1078;&#1077;&#1090;&#1072;\&#1075;&#1086;&#1076;\&#1041;&#1102;&#1076;&#1078;&#1077;&#1090;%20&#1076;&#1083;&#1103;%20&#1075;&#1088;&#1072;&#1078;&#1076;&#1072;&#1085;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User\Desktop\&#1073;&#1102;&#1076;&#1078;&#1077;&#1090;%202022\&#1048;&#1089;&#1087;&#1086;&#1083;&#1085;&#1077;&#1085;&#1080;&#1077;%20&#1073;&#1102;&#1076;&#1078;&#1077;&#1090;&#1072;\&#1075;&#1086;&#1076;\&#1041;&#1102;&#1076;&#1078;&#1077;&#1090;%20&#1076;&#1083;&#1103;%20&#1075;&#1088;&#1072;&#1078;&#1076;&#1072;&#1085;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73;&#1102;&#1076;&#1078;&#1077;&#1090;%202022\&#1048;&#1089;&#1087;&#1086;&#1083;&#1085;&#1077;&#1085;&#1080;&#1077;%20&#1073;&#1102;&#1076;&#1078;&#1077;&#1090;&#1072;\&#1075;&#1086;&#1076;\&#1041;&#1102;&#1076;&#1078;&#1077;&#1090;%20&#1076;&#1083;&#1103;%20&#1075;&#1088;&#1072;&#1078;&#1076;&#1072;&#1085;\&#1051;&#1080;&#1089;&#1090;%20Microsoft%20Office%20Excel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73;&#1102;&#1076;&#1078;&#1077;&#1090;%202022\&#1048;&#1089;&#1087;&#1086;&#1083;&#1085;&#1077;&#1085;&#1080;&#1077;%20&#1073;&#1102;&#1076;&#1078;&#1077;&#1090;&#1072;\&#1075;&#1086;&#1076;\&#1041;&#1102;&#1076;&#1078;&#1077;&#1090;%20&#1076;&#1083;&#1103;%20&#1075;&#1088;&#1072;&#1078;&#1076;&#1072;&#1085;\&#1051;&#1080;&#1089;&#1090;%20Microsoft%20Office%20Excel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73;&#1102;&#1076;&#1078;&#1077;&#1090;%202022\&#1048;&#1089;&#1087;&#1086;&#1083;&#1085;&#1077;&#1085;&#1080;&#1077;%20&#1073;&#1102;&#1076;&#1078;&#1077;&#1090;&#1072;\&#1075;&#1086;&#1076;\&#1041;&#1102;&#1076;&#1078;&#1077;&#1090;%20&#1076;&#1083;&#1103;%20&#1075;&#1088;&#1072;&#1078;&#1076;&#1072;&#1085;\&#1051;&#1080;&#1089;&#1090;%20Microsoft%20Office%20Excel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User\Desktop\&#1073;&#1102;&#1076;&#1078;&#1077;&#1090;%202022\&#1048;&#1089;&#1087;&#1086;&#1083;&#1085;&#1077;&#1085;&#1080;&#1077;%20&#1073;&#1102;&#1076;&#1078;&#1077;&#1090;&#1072;\&#1075;&#1086;&#1076;\&#1041;&#1102;&#1076;&#1078;&#1077;&#1090;%20&#1076;&#1083;&#1103;%20&#1075;&#1088;&#1072;&#1078;&#1076;&#1072;&#1085;\&#1051;&#1080;&#1089;&#1090;%20Microsoft%20Office%20Excel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73;&#1102;&#1076;&#1078;&#1077;&#1090;%202022\&#1048;&#1089;&#1087;&#1086;&#1083;&#1085;&#1077;&#1085;&#1080;&#1077;%20&#1073;&#1102;&#1076;&#1078;&#1077;&#1090;&#1072;\&#1075;&#1086;&#1076;\&#1041;&#1102;&#1076;&#1078;&#1077;&#1090;%20&#1076;&#1083;&#1103;%20&#1075;&#1088;&#1072;&#1078;&#1076;&#1072;&#1085;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7030A0"/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6.7128827646544181E-2"/>
                  <c:y val="-5.05785214348207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3</a:t>
                    </a:r>
                    <a:r>
                      <a:rPr lang="ru-RU" dirty="0" smtClean="0"/>
                      <a:t>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,1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2"/>
              <c:layout>
                <c:manualLayout>
                  <c:x val="-9.4966535433071264E-2"/>
                  <c:y val="-9.48403324584434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3,8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'СЛАЙД 8'!$B$3:$D$3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'СЛАЙД 8'!$B$4:$D$4</c:f>
              <c:numCache>
                <c:formatCode>0.0</c:formatCode>
                <c:ptCount val="3"/>
                <c:pt idx="0">
                  <c:v>13.134534152964969</c:v>
                </c:pt>
                <c:pt idx="1">
                  <c:v>3.0667180749320502</c:v>
                </c:pt>
                <c:pt idx="2">
                  <c:v>83.798747772102985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</c:legend>
    <c:plotVisOnly val="1"/>
  </c:chart>
  <c:spPr>
    <a:solidFill>
      <a:schemeClr val="accent1">
        <a:lumMod val="20000"/>
        <a:lumOff val="80000"/>
      </a:schemeClr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ДИНАМИКА  ДОХОДОВ  БЮДЖЕТА</a:t>
            </a:r>
          </a:p>
        </c:rich>
      </c:tx>
      <c:layout/>
    </c:title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'СЛАЙД 9'!$A$3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spPr>
            <a:solidFill>
              <a:srgbClr val="00B0F0"/>
            </a:solidFill>
          </c:spPr>
          <c:dLbls>
            <c:showVal val="1"/>
          </c:dLbls>
          <c:cat>
            <c:strRef>
              <c:f>'СЛАЙД 9'!$B$2:$D$2</c:f>
              <c:strCache>
                <c:ptCount val="3"/>
                <c:pt idx="0">
                  <c:v>2020 год (факт)</c:v>
                </c:pt>
                <c:pt idx="1">
                  <c:v>2021 год (факт)</c:v>
                </c:pt>
                <c:pt idx="2">
                  <c:v>2022 год (факт)</c:v>
                </c:pt>
              </c:strCache>
            </c:strRef>
          </c:cat>
          <c:val>
            <c:numRef>
              <c:f>'СЛАЙД 9'!$B$3:$D$3</c:f>
              <c:numCache>
                <c:formatCode>General</c:formatCode>
                <c:ptCount val="3"/>
                <c:pt idx="0">
                  <c:v>69055082.390000001</c:v>
                </c:pt>
                <c:pt idx="1">
                  <c:v>73334919.790000007</c:v>
                </c:pt>
                <c:pt idx="2">
                  <c:v>81348098.230000019</c:v>
                </c:pt>
              </c:numCache>
            </c:numRef>
          </c:val>
        </c:ser>
        <c:ser>
          <c:idx val="1"/>
          <c:order val="1"/>
          <c:tx>
            <c:strRef>
              <c:f>'СЛАЙД 9'!$A$4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FFF00"/>
            </a:solidFill>
          </c:spPr>
          <c:dLbls>
            <c:showVal val="1"/>
          </c:dLbls>
          <c:cat>
            <c:strRef>
              <c:f>'СЛАЙД 9'!$B$2:$D$2</c:f>
              <c:strCache>
                <c:ptCount val="3"/>
                <c:pt idx="0">
                  <c:v>2020 год (факт)</c:v>
                </c:pt>
                <c:pt idx="1">
                  <c:v>2021 год (факт)</c:v>
                </c:pt>
                <c:pt idx="2">
                  <c:v>2022 год (факт)</c:v>
                </c:pt>
              </c:strCache>
            </c:strRef>
          </c:cat>
          <c:val>
            <c:numRef>
              <c:f>'СЛАЙД 9'!$B$4:$D$4</c:f>
              <c:numCache>
                <c:formatCode>0.00</c:formatCode>
                <c:ptCount val="3"/>
                <c:pt idx="0">
                  <c:v>355766713.12</c:v>
                </c:pt>
                <c:pt idx="1">
                  <c:v>406515283.27999997</c:v>
                </c:pt>
                <c:pt idx="2">
                  <c:v>420677126.98000002</c:v>
                </c:pt>
              </c:numCache>
            </c:numRef>
          </c:val>
        </c:ser>
        <c:dLbls>
          <c:showVal val="1"/>
        </c:dLbls>
        <c:gapWidth val="95"/>
        <c:gapDepth val="95"/>
        <c:shape val="box"/>
        <c:axId val="65610880"/>
        <c:axId val="65612416"/>
        <c:axId val="0"/>
      </c:bar3DChart>
      <c:catAx>
        <c:axId val="65610880"/>
        <c:scaling>
          <c:orientation val="minMax"/>
        </c:scaling>
        <c:axPos val="b"/>
        <c:majorTickMark val="none"/>
        <c:tickLblPos val="nextTo"/>
        <c:crossAx val="65612416"/>
        <c:crosses val="autoZero"/>
        <c:auto val="1"/>
        <c:lblAlgn val="ctr"/>
        <c:lblOffset val="100"/>
      </c:catAx>
      <c:valAx>
        <c:axId val="65612416"/>
        <c:scaling>
          <c:orientation val="minMax"/>
        </c:scaling>
        <c:delete val="1"/>
        <c:axPos val="l"/>
        <c:numFmt formatCode="0%" sourceLinked="1"/>
        <c:majorTickMark val="none"/>
        <c:tickLblPos val="nextTo"/>
        <c:crossAx val="65610880"/>
        <c:crosses val="autoZero"/>
        <c:crossBetween val="between"/>
      </c:valAx>
    </c:plotArea>
    <c:legend>
      <c:legendPos val="t"/>
      <c:layout/>
    </c:legend>
    <c:plotVisOnly val="1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СТРУКТУРА НАЛОГОВЫХ И НЕНАЛОГОВЫХ ДОХОДОВ БЮДЖЕТА МУНИЦИПАЛЬНОГО РАЙОНА ЗА </a:t>
            </a:r>
            <a:r>
              <a:rPr lang="ru-RU" sz="1600" dirty="0" smtClean="0"/>
              <a:t>2022 ГОД</a:t>
            </a:r>
            <a:endParaRPr lang="ru-RU" sz="1600" dirty="0"/>
          </a:p>
        </c:rich>
      </c:tx>
      <c:layout>
        <c:manualLayout>
          <c:xMode val="edge"/>
          <c:yMode val="edge"/>
          <c:x val="0.14163188976377952"/>
          <c:y val="1.6660716410805701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6.0720054264309098E-2"/>
          <c:y val="0.15883525922896041"/>
          <c:w val="0.52879729782369489"/>
          <c:h val="0.72095382016641862"/>
        </c:manualLayout>
      </c:layout>
      <c:pie3DChart>
        <c:varyColors val="1"/>
        <c:ser>
          <c:idx val="0"/>
          <c:order val="0"/>
          <c:explosion val="25"/>
          <c:dPt>
            <c:idx val="0"/>
            <c:explosion val="15"/>
            <c:spPr>
              <a:solidFill>
                <a:srgbClr val="0070C0"/>
              </a:solidFill>
            </c:spPr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00B0F0"/>
              </a:solidFill>
            </c:spPr>
          </c:dPt>
          <c:dPt>
            <c:idx val="4"/>
            <c:spPr>
              <a:solidFill>
                <a:srgbClr val="FFFF00"/>
              </a:solidFill>
            </c:spPr>
          </c:dPt>
          <c:dPt>
            <c:idx val="6"/>
            <c:spPr>
              <a:solidFill>
                <a:srgbClr val="7030A0"/>
              </a:solidFill>
            </c:spPr>
          </c:dPt>
          <c:dPt>
            <c:idx val="7"/>
            <c:explosion val="0"/>
            <c:spPr>
              <a:solidFill>
                <a:srgbClr val="FF0000"/>
              </a:solidFill>
            </c:spPr>
          </c:dPt>
          <c:dPt>
            <c:idx val="8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0.11927885044528205"/>
                  <c:y val="6.2629860661356687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67,2</a:t>
                    </a:r>
                    <a:r>
                      <a:rPr lang="en-US"/>
                      <a:t>%</a:t>
                    </a:r>
                  </a:p>
                </c:rich>
              </c:tx>
              <c:showPercent val="1"/>
            </c:dLbl>
            <c:dLbl>
              <c:idx val="1"/>
              <c:layout>
                <c:manualLayout>
                  <c:x val="1.0367168080650181E-3"/>
                  <c:y val="-3.2772607969458412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9,61</a:t>
                    </a:r>
                    <a:r>
                      <a:rPr lang="en-US"/>
                      <a:t>%</a:t>
                    </a:r>
                  </a:p>
                </c:rich>
              </c:tx>
              <c:showPercent val="1"/>
            </c:dLbl>
            <c:dLbl>
              <c:idx val="3"/>
              <c:layout>
                <c:manualLayout>
                  <c:x val="5.2753541403055507E-2"/>
                  <c:y val="-3.0794794518609708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0,02</a:t>
                    </a:r>
                    <a:r>
                      <a:rPr lang="en-US"/>
                      <a:t>%</a:t>
                    </a:r>
                  </a:p>
                </c:rich>
              </c:tx>
              <c:showPercent val="1"/>
            </c:dLbl>
            <c:dLbl>
              <c:idx val="4"/>
              <c:delete val="1"/>
            </c:dLbl>
            <c:dLbl>
              <c:idx val="5"/>
              <c:layout>
                <c:manualLayout>
                  <c:x val="-3.9280894412423481E-2"/>
                  <c:y val="-3.639061626730621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</a:t>
                    </a:r>
                    <a:r>
                      <a:rPr lang="ru-RU"/>
                      <a:t>13</a:t>
                    </a:r>
                    <a:r>
                      <a:rPr lang="en-US"/>
                      <a:t>%</a:t>
                    </a:r>
                  </a:p>
                </c:rich>
              </c:tx>
              <c:showPercent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6.1565167120186864E-2"/>
                  <c:y val="-0.1473775244621619"/>
                </c:manualLayout>
              </c:layout>
              <c:showPercent val="1"/>
            </c:dLbl>
            <c:dLbl>
              <c:idx val="9"/>
              <c:layout>
                <c:manualLayout>
                  <c:x val="6.4393301824808707E-2"/>
                  <c:y val="1.0427941790295081E-3"/>
                </c:manualLayout>
              </c:layout>
              <c:showPercent val="1"/>
            </c:dLbl>
            <c:numFmt formatCode="0.00%" sourceLinked="0"/>
            <c:showPercent val="1"/>
            <c:showLeaderLines val="1"/>
          </c:dLbls>
          <c:cat>
            <c:strRef>
              <c:f>'СЛАЙД 10'!$A$4:$A$13</c:f>
              <c:strCache>
                <c:ptCount val="10"/>
                <c:pt idx="0">
                  <c:v>Налоги на прибыль, доходы</c:v>
                </c:pt>
                <c:pt idx="1">
                  <c:v>Налоги на товары (работы, услуги), реализуемые на территории российской федерации</c:v>
                </c:pt>
                <c:pt idx="2">
                  <c:v>Налоги на совокупный доход</c:v>
                </c:pt>
                <c:pt idx="3">
                  <c:v>Государственная пошлина</c:v>
                </c:pt>
                <c:pt idx="4">
                  <c:v>Доходы от использования имущества, находящегося в государственной и муниципальной собственности</c:v>
                </c:pt>
                <c:pt idx="5">
                  <c:v>Платежи при пользовании природными ресурсами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'СЛАЙД 10'!$B$4:$B$13</c:f>
              <c:numCache>
                <c:formatCode>###\ ###\ ###\ ###\ ##0.00</c:formatCode>
                <c:ptCount val="10"/>
                <c:pt idx="0">
                  <c:v>67.20424342208743</c:v>
                </c:pt>
                <c:pt idx="1">
                  <c:v>9.6119130841564129</c:v>
                </c:pt>
                <c:pt idx="2">
                  <c:v>4.2386863616008066</c:v>
                </c:pt>
                <c:pt idx="3">
                  <c:v>2.0058701657588874E-2</c:v>
                </c:pt>
                <c:pt idx="4">
                  <c:v>10.199994049592107</c:v>
                </c:pt>
                <c:pt idx="5">
                  <c:v>2.2290150715336063E-3</c:v>
                </c:pt>
                <c:pt idx="6">
                  <c:v>0.12590384976293753</c:v>
                </c:pt>
                <c:pt idx="7">
                  <c:v>8.1299194210412402</c:v>
                </c:pt>
                <c:pt idx="8">
                  <c:v>7.6944450641104256E-3</c:v>
                </c:pt>
                <c:pt idx="9">
                  <c:v>0.45935764996581607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57898674615358892"/>
          <c:y val="0.15700357892138714"/>
          <c:w val="0.40903361922526982"/>
          <c:h val="0.73563437146114363"/>
        </c:manualLayout>
      </c:layout>
    </c:legend>
    <c:plotVisOnly val="1"/>
  </c:chart>
  <c:spPr>
    <a:solidFill>
      <a:schemeClr val="accent4">
        <a:lumMod val="20000"/>
        <a:lumOff val="80000"/>
      </a:schemeClr>
    </a:solidFill>
  </c:sp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'СЛАЙД 11'!$A$3</c:f>
              <c:strCache>
                <c:ptCount val="1"/>
                <c:pt idx="0">
                  <c:v>Дотация</c:v>
                </c:pt>
              </c:strCache>
            </c:strRef>
          </c:tx>
          <c:spPr>
            <a:solidFill>
              <a:srgbClr val="002060"/>
            </a:solidFill>
          </c:spPr>
          <c:dLbls>
            <c:dLbl>
              <c:idx val="0"/>
              <c:layout>
                <c:manualLayout>
                  <c:x val="-4.9523809523809526E-2"/>
                  <c:y val="-4.2525351651946423E-2"/>
                </c:manualLayout>
              </c:layout>
              <c:showVal val="1"/>
            </c:dLbl>
            <c:dLbl>
              <c:idx val="1"/>
              <c:layout>
                <c:manualLayout>
                  <c:x val="-4.9523809523809526E-2"/>
                  <c:y val="-5.2338894340857103E-2"/>
                </c:manualLayout>
              </c:layout>
              <c:showVal val="1"/>
            </c:dLbl>
            <c:dLbl>
              <c:idx val="2"/>
              <c:layout>
                <c:manualLayout>
                  <c:x val="-3.619047619047619E-2"/>
                  <c:y val="-7.8508341511285579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'СЛАЙД 11'!$B$2:$D$2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'СЛАЙД 11'!$B$3:$D$3</c:f>
              <c:numCache>
                <c:formatCode>General</c:formatCode>
                <c:ptCount val="3"/>
                <c:pt idx="0">
                  <c:v>74303157</c:v>
                </c:pt>
                <c:pt idx="1">
                  <c:v>77252913</c:v>
                </c:pt>
                <c:pt idx="2">
                  <c:v>85701234</c:v>
                </c:pt>
              </c:numCache>
            </c:numRef>
          </c:val>
        </c:ser>
        <c:ser>
          <c:idx val="1"/>
          <c:order val="1"/>
          <c:tx>
            <c:strRef>
              <c:f>'СЛАЙД 11'!$A$4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-1.7121056259889921E-2"/>
                  <c:y val="-0.11359419397219277"/>
                </c:manualLayout>
              </c:layout>
              <c:showVal val="1"/>
            </c:dLbl>
            <c:dLbl>
              <c:idx val="1"/>
              <c:layout>
                <c:manualLayout>
                  <c:x val="-1.1428571428571456E-2"/>
                  <c:y val="-0.13738959764474967"/>
                </c:manualLayout>
              </c:layout>
              <c:showVal val="1"/>
            </c:dLbl>
            <c:dLbl>
              <c:idx val="2"/>
              <c:layout>
                <c:manualLayout>
                  <c:x val="-1.3333333333333341E-2"/>
                  <c:y val="-0.12757605495583907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'СЛАЙД 11'!$B$2:$D$2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'СЛАЙД 11'!$B$4:$D$4</c:f>
              <c:numCache>
                <c:formatCode>0</c:formatCode>
                <c:ptCount val="3"/>
                <c:pt idx="0">
                  <c:v>25251396.620000001</c:v>
                </c:pt>
                <c:pt idx="1">
                  <c:v>36898443.009999998</c:v>
                </c:pt>
                <c:pt idx="2">
                  <c:v>33167452.550000001</c:v>
                </c:pt>
              </c:numCache>
            </c:numRef>
          </c:val>
        </c:ser>
        <c:ser>
          <c:idx val="2"/>
          <c:order val="2"/>
          <c:tx>
            <c:strRef>
              <c:f>'СЛАЙД 11'!$A$5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0"/>
              <c:layout>
                <c:manualLayout>
                  <c:x val="0"/>
                  <c:y val="-1.9627085377821363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1.9627085377821443E-2"/>
                </c:manualLayout>
              </c:layout>
              <c:showVal val="1"/>
            </c:dLbl>
            <c:dLbl>
              <c:idx val="2"/>
              <c:layout>
                <c:manualLayout>
                  <c:x val="5.7142857142857143E-3"/>
                  <c:y val="-1.9627085377821443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'СЛАЙД 11'!$B$2:$D$2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'СЛАЙД 11'!$B$5:$D$5</c:f>
              <c:numCache>
                <c:formatCode>0</c:formatCode>
                <c:ptCount val="3"/>
                <c:pt idx="0">
                  <c:v>256840631.13999999</c:v>
                </c:pt>
                <c:pt idx="1">
                  <c:v>294315435.93000001</c:v>
                </c:pt>
                <c:pt idx="2">
                  <c:v>313429506.88</c:v>
                </c:pt>
              </c:numCache>
            </c:numRef>
          </c:val>
        </c:ser>
        <c:ser>
          <c:idx val="3"/>
          <c:order val="3"/>
          <c:tx>
            <c:strRef>
              <c:f>'СЛАЙД 11'!$A$6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2.6666666666666641E-2"/>
                  <c:y val="-5.2338894340857103E-2"/>
                </c:manualLayout>
              </c:layout>
              <c:showVal val="1"/>
            </c:dLbl>
            <c:dLbl>
              <c:idx val="1"/>
              <c:layout>
                <c:manualLayout>
                  <c:x val="1.7142857142857224E-2"/>
                  <c:y val="-4.2525351651946423E-2"/>
                </c:manualLayout>
              </c:layout>
              <c:showVal val="1"/>
            </c:dLbl>
            <c:dLbl>
              <c:idx val="2"/>
              <c:layout>
                <c:manualLayout>
                  <c:x val="2.2857142857142982E-2"/>
                  <c:y val="-6.8694798822374878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val>
            <c:numRef>
              <c:f>'СЛАЙД 11'!$B$6:$D$6</c:f>
              <c:numCache>
                <c:formatCode>0</c:formatCode>
                <c:ptCount val="3"/>
                <c:pt idx="0">
                  <c:v>389012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Val val="1"/>
        </c:dLbls>
        <c:shape val="cylinder"/>
        <c:axId val="88818432"/>
        <c:axId val="88919424"/>
        <c:axId val="0"/>
      </c:bar3DChart>
      <c:catAx>
        <c:axId val="8881843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88919424"/>
        <c:crosses val="autoZero"/>
        <c:auto val="1"/>
        <c:lblAlgn val="ctr"/>
        <c:lblOffset val="100"/>
      </c:catAx>
      <c:valAx>
        <c:axId val="88919424"/>
        <c:scaling>
          <c:orientation val="minMax"/>
        </c:scaling>
        <c:delete val="1"/>
        <c:axPos val="l"/>
        <c:numFmt formatCode="General" sourceLinked="1"/>
        <c:tickLblPos val="nextTo"/>
        <c:crossAx val="8881843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b="1"/>
          </a:pPr>
          <a:endParaRPr lang="ru-RU"/>
        </a:p>
      </c:txPr>
    </c:legend>
    <c:plotVisOnly val="1"/>
  </c:chart>
  <c:spPr>
    <a:solidFill>
      <a:schemeClr val="accent6">
        <a:lumMod val="20000"/>
        <a:lumOff val="80000"/>
      </a:schemeClr>
    </a:solidFill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Структура расходов бюджета района за 2022 год  по разделам и подразделам функциональной классификации </a:t>
            </a:r>
          </a:p>
        </c:rich>
      </c:tx>
      <c:layout>
        <c:manualLayout>
          <c:xMode val="edge"/>
          <c:yMode val="edge"/>
          <c:x val="0.10014694276571709"/>
          <c:y val="2.3006374923216017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965378394613315E-2"/>
          <c:y val="0.59980880170876272"/>
          <c:w val="0.8406924321077337"/>
          <c:h val="0.39386897400131415"/>
        </c:manualLayout>
      </c:layout>
      <c:pie3DChart>
        <c:varyColors val="1"/>
        <c:ser>
          <c:idx val="0"/>
          <c:order val="0"/>
          <c:explosion val="25"/>
          <c:dPt>
            <c:idx val="6"/>
            <c:explosion val="0"/>
          </c:dPt>
          <c:dLbls>
            <c:dLbl>
              <c:idx val="7"/>
              <c:layout>
                <c:manualLayout>
                  <c:x val="1.4678332239378599E-2"/>
                  <c:y val="-8.8352926472426794E-3"/>
                </c:manualLayout>
              </c:layout>
              <c:showVal val="1"/>
            </c:dLbl>
            <c:dLbl>
              <c:idx val="9"/>
              <c:layout>
                <c:manualLayout>
                  <c:x val="3.498327929115011E-2"/>
                  <c:y val="-1.1715814934897843E-2"/>
                </c:manualLayout>
              </c:layout>
              <c:showVal val="1"/>
            </c:dLbl>
            <c:numFmt formatCode="#,##0.00" sourceLinked="0"/>
            <c:showVal val="1"/>
          </c:dLbls>
          <c:cat>
            <c:strRef>
              <c:f>'СЛАЙД 21-24'!$F$7:$F$16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Здравоохранение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трансферты общего характера бюджетам субъектов Российской Федерации и муниципальных образований</c:v>
                </c:pt>
              </c:strCache>
            </c:strRef>
          </c:cat>
          <c:val>
            <c:numRef>
              <c:f>'СЛАЙД 21-24'!$G$7:$G$16</c:f>
              <c:numCache>
                <c:formatCode>0.00</c:formatCode>
                <c:ptCount val="10"/>
                <c:pt idx="0">
                  <c:v>9.6793770855336803</c:v>
                </c:pt>
                <c:pt idx="1">
                  <c:v>8.5211414693092888E-2</c:v>
                </c:pt>
                <c:pt idx="2">
                  <c:v>2.1204862464942131</c:v>
                </c:pt>
                <c:pt idx="3">
                  <c:v>0.6975261118778282</c:v>
                </c:pt>
                <c:pt idx="4">
                  <c:v>67.321724064387098</c:v>
                </c:pt>
                <c:pt idx="5">
                  <c:v>7.4072970747229281</c:v>
                </c:pt>
                <c:pt idx="6">
                  <c:v>0.12512875260719394</c:v>
                </c:pt>
                <c:pt idx="7">
                  <c:v>11.196215507156321</c:v>
                </c:pt>
                <c:pt idx="8">
                  <c:v>5.9623424179506571E-2</c:v>
                </c:pt>
                <c:pt idx="9">
                  <c:v>1.3074103183481429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egendEntry>
        <c:idx val="0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100"/>
            </a:pPr>
            <a:endParaRPr lang="ru-RU"/>
          </a:p>
        </c:txPr>
      </c:legendEntry>
      <c:layout/>
      <c:spPr>
        <a:ln w="15875" cmpd="sng"/>
      </c:sp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numFmt formatCode="0.0%" sourceLinked="0"/>
            <c:showPercent val="1"/>
            <c:showLeaderLines val="1"/>
          </c:dLbls>
          <c:cat>
            <c:strRef>
              <c:f>'СЛАЙД 25-26'!$E$4:$E$10</c:f>
              <c:strCache>
                <c:ptCount val="7"/>
                <c:pt idx="0">
                  <c:v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c:v>
                </c:pt>
                <c:pt idx="1">
                  <c:v>Закупка товаров, работ и услуг для обеспечения государственных (муниципальных) нужд</c:v>
                </c:pt>
                <c:pt idx="2">
                  <c:v>Социальное обеспечение и иные выплаты населению</c:v>
                </c:pt>
                <c:pt idx="3">
                  <c:v>Капитальные вложения в объекты государственной (муниципальной) собственности</c:v>
                </c:pt>
                <c:pt idx="4">
                  <c:v>Межбюджетные трансферты</c:v>
                </c:pt>
                <c:pt idx="5">
                  <c:v>Предоставление субсидий бюджетным, автономным учреждениям и иным некоммерческим организациям</c:v>
                </c:pt>
                <c:pt idx="6">
                  <c:v>Иные бюджетные ассигнования</c:v>
                </c:pt>
              </c:strCache>
            </c:strRef>
          </c:cat>
          <c:val>
            <c:numRef>
              <c:f>'СЛАЙД 25-26'!$F$4:$F$10</c:f>
              <c:numCache>
                <c:formatCode>0.0</c:formatCode>
                <c:ptCount val="7"/>
                <c:pt idx="0">
                  <c:v>11.751786651705634</c:v>
                </c:pt>
                <c:pt idx="1">
                  <c:v>4.9038209215113886</c:v>
                </c:pt>
                <c:pt idx="2">
                  <c:v>12.510625124671702</c:v>
                </c:pt>
                <c:pt idx="3">
                  <c:v>6.4988745166973674</c:v>
                </c:pt>
                <c:pt idx="4">
                  <c:v>1.3748436186713018</c:v>
                </c:pt>
                <c:pt idx="5">
                  <c:v>61.861895496799256</c:v>
                </c:pt>
                <c:pt idx="6">
                  <c:v>1.0981536699433514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5292618874308594"/>
          <c:y val="1.2789357958595619E-2"/>
          <c:w val="0.3375500683909724"/>
          <c:h val="0.92519064406575258"/>
        </c:manualLayout>
      </c:layout>
      <c:txPr>
        <a:bodyPr/>
        <a:lstStyle/>
        <a:p>
          <a:pPr>
            <a:defRPr sz="800"/>
          </a:pPr>
          <a:endParaRPr lang="ru-RU"/>
        </a:p>
      </c:txPr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'СЛАЙД 27'!$B$1</c:f>
              <c:strCache>
                <c:ptCount val="1"/>
                <c:pt idx="0">
                  <c:v>рублей</c:v>
                </c:pt>
              </c:strCache>
            </c:strRef>
          </c:tx>
          <c:dLbls>
            <c:showVal val="1"/>
          </c:dLbls>
          <c:cat>
            <c:strRef>
              <c:f>'СЛАЙД 27'!$A$2:$A$5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'СЛАЙД 27'!$B$2:$B$5</c:f>
              <c:numCache>
                <c:formatCode>0</c:formatCode>
                <c:ptCount val="4"/>
                <c:pt idx="0">
                  <c:v>365118094</c:v>
                </c:pt>
                <c:pt idx="1">
                  <c:v>414718403</c:v>
                </c:pt>
                <c:pt idx="2">
                  <c:v>469092729</c:v>
                </c:pt>
                <c:pt idx="3">
                  <c:v>517652255.38</c:v>
                </c:pt>
              </c:numCache>
            </c:numRef>
          </c:val>
        </c:ser>
        <c:dLbls>
          <c:showVal val="1"/>
        </c:dLbls>
        <c:shape val="pyramid"/>
        <c:axId val="144327040"/>
        <c:axId val="155101056"/>
        <c:axId val="0"/>
      </c:bar3DChart>
      <c:catAx>
        <c:axId val="144327040"/>
        <c:scaling>
          <c:orientation val="minMax"/>
        </c:scaling>
        <c:axPos val="b"/>
        <c:majorTickMark val="none"/>
        <c:tickLblPos val="nextTo"/>
        <c:crossAx val="155101056"/>
        <c:crosses val="autoZero"/>
        <c:auto val="1"/>
        <c:lblAlgn val="ctr"/>
        <c:lblOffset val="100"/>
      </c:catAx>
      <c:valAx>
        <c:axId val="155101056"/>
        <c:scaling>
          <c:orientation val="minMax"/>
        </c:scaling>
        <c:delete val="1"/>
        <c:axPos val="l"/>
        <c:numFmt formatCode="0" sourceLinked="1"/>
        <c:tickLblPos val="nextTo"/>
        <c:crossAx val="1443270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278665971762188"/>
          <c:y val="0.93115968594079823"/>
          <c:w val="0.17493950107757175"/>
          <c:h val="6.5517820814167821E-2"/>
        </c:manualLayout>
      </c:layout>
    </c:legend>
    <c:plotVisOnly val="1"/>
  </c:chart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712204724409449"/>
                  <c:y val="-8.0360854459666564E-2"/>
                </c:manualLayout>
              </c:layout>
              <c:showPercent val="1"/>
            </c:dLbl>
            <c:dLbl>
              <c:idx val="1"/>
              <c:layout>
                <c:manualLayout>
                  <c:x val="3.7122922134733158E-2"/>
                  <c:y val="-7.3115318677650755E-3"/>
                </c:manualLayout>
              </c:layout>
              <c:showPercent val="1"/>
            </c:dLbl>
            <c:showPercent val="1"/>
          </c:dLbls>
          <c:cat>
            <c:strRef>
              <c:f>'СЛАЙД 29'!$A$3:$A$4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'СЛАЙД 29'!$B$3:$B$4</c:f>
              <c:numCache>
                <c:formatCode>0.00</c:formatCode>
                <c:ptCount val="2"/>
                <c:pt idx="0">
                  <c:v>91.268442304608513</c:v>
                </c:pt>
                <c:pt idx="1">
                  <c:v>8.7315576953914906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</c:legend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C22158-F58E-496F-BE6F-75F2A11B6B02}" type="doc">
      <dgm:prSet loTypeId="urn:microsoft.com/office/officeart/2005/8/layout/pyramid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9133D9-8E3D-4B49-8188-4B1BA2782185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rtl="0"/>
          <a:r>
            <a:rPr lang="ru-RU" sz="1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НАЛОГОВЫЕ: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dirty="0" smtClean="0">
              <a:latin typeface="Times New Roman" pitchFamily="18" charset="0"/>
              <a:cs typeface="Times New Roman" pitchFamily="18" charset="0"/>
            </a:rPr>
            <a:t>доходы от предусмотренных законодательством Российской Федерации налогов и сборов</a:t>
          </a:r>
          <a:endParaRPr lang="ru-RU" sz="1200" b="0" dirty="0">
            <a:latin typeface="Times New Roman" pitchFamily="18" charset="0"/>
            <a:cs typeface="Times New Roman" pitchFamily="18" charset="0"/>
          </a:endParaRPr>
        </a:p>
      </dgm:t>
    </dgm:pt>
    <dgm:pt modelId="{4605D0E4-D07A-4E31-A361-8DA8F7C1C61C}" type="parTrans" cxnId="{9FBBFE38-4B74-47E3-A87C-2D34F03050C1}">
      <dgm:prSet/>
      <dgm:spPr/>
      <dgm:t>
        <a:bodyPr/>
        <a:lstStyle/>
        <a:p>
          <a:endParaRPr lang="ru-RU"/>
        </a:p>
      </dgm:t>
    </dgm:pt>
    <dgm:pt modelId="{5B4E11A3-3A31-4A62-BCA9-3876758FE117}" type="sibTrans" cxnId="{9FBBFE38-4B74-47E3-A87C-2D34F03050C1}">
      <dgm:prSet/>
      <dgm:spPr/>
      <dgm:t>
        <a:bodyPr/>
        <a:lstStyle/>
        <a:p>
          <a:endParaRPr lang="ru-RU"/>
        </a:p>
      </dgm:t>
    </dgm:pt>
    <dgm:pt modelId="{61859FE4-0494-4B55-B2D7-0D9A57D2E5FB}">
      <dgm:prSet custT="1"/>
      <dgm:spPr>
        <a:solidFill>
          <a:srgbClr val="CCCCFF">
            <a:alpha val="90000"/>
          </a:srgbClr>
        </a:solidFill>
      </dgm:spPr>
      <dgm:t>
        <a:bodyPr/>
        <a:lstStyle/>
        <a:p>
          <a:r>
            <a:rPr lang="ru-RU" sz="1400" b="1" u="sng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НЕНАЛОГОВЫЕ:</a:t>
          </a:r>
          <a:r>
            <a:rPr lang="ru-RU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 и природных ресурсов, штрафы, санкции </a:t>
          </a:r>
          <a:endParaRPr lang="ru-RU" sz="12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FF8D773-7009-49AD-BB38-389555D4D4A7}" type="parTrans" cxnId="{2184C7FC-233D-46D1-8109-B41E48100365}">
      <dgm:prSet/>
      <dgm:spPr/>
      <dgm:t>
        <a:bodyPr/>
        <a:lstStyle/>
        <a:p>
          <a:endParaRPr lang="ru-RU"/>
        </a:p>
      </dgm:t>
    </dgm:pt>
    <dgm:pt modelId="{1A2CB1BD-2C64-410F-8263-C62EE1B299B1}" type="sibTrans" cxnId="{2184C7FC-233D-46D1-8109-B41E48100365}">
      <dgm:prSet/>
      <dgm:spPr/>
      <dgm:t>
        <a:bodyPr/>
        <a:lstStyle/>
        <a:p>
          <a:endParaRPr lang="ru-RU"/>
        </a:p>
      </dgm:t>
    </dgm:pt>
    <dgm:pt modelId="{9CB13310-1C5C-444F-96F7-BEF852344BCC}">
      <dgm:prSet custT="1"/>
      <dgm:spPr>
        <a:solidFill>
          <a:srgbClr val="CCFFCC">
            <a:alpha val="90000"/>
          </a:srgbClr>
        </a:solidFill>
      </dgm:spPr>
      <dgm:t>
        <a:bodyPr/>
        <a:lstStyle/>
        <a:p>
          <a:r>
            <a:rPr lang="ru-RU" sz="1400" b="1" u="sng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БЕЗВОЗМЕЗДНЫЕ:</a:t>
          </a:r>
          <a:r>
            <a:rPr lang="ru-RU" sz="1200" b="0" dirty="0" smtClean="0">
              <a:solidFill>
                <a:srgbClr val="003366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средства федерального и областного бюджетов, поступления от  муниципальных организаций, а также перечисления физических и юридических лиц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0E0D964-F347-4E02-A423-94FD30532F63}" type="parTrans" cxnId="{7523C30B-4FCE-412F-9C76-92681FE7EA3B}">
      <dgm:prSet/>
      <dgm:spPr/>
      <dgm:t>
        <a:bodyPr/>
        <a:lstStyle/>
        <a:p>
          <a:endParaRPr lang="ru-RU"/>
        </a:p>
      </dgm:t>
    </dgm:pt>
    <dgm:pt modelId="{D008778B-712B-4C13-936D-C63B3F7A865B}" type="sibTrans" cxnId="{7523C30B-4FCE-412F-9C76-92681FE7EA3B}">
      <dgm:prSet/>
      <dgm:spPr/>
      <dgm:t>
        <a:bodyPr/>
        <a:lstStyle/>
        <a:p>
          <a:endParaRPr lang="ru-RU"/>
        </a:p>
      </dgm:t>
    </dgm:pt>
    <dgm:pt modelId="{09DAAD2C-1E2B-424A-844F-71514807DCDB}" type="pres">
      <dgm:prSet presAssocID="{75C22158-F58E-496F-BE6F-75F2A11B6B0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67C26C6-7482-49D1-92D9-8F02ED22DCD8}" type="pres">
      <dgm:prSet presAssocID="{75C22158-F58E-496F-BE6F-75F2A11B6B02}" presName="pyramid" presStyleLbl="node1" presStyleIdx="0" presStyleCnt="1" custScaleX="158796" custLinFactNeighborX="1796" custLinFactNeighborY="-1299"/>
      <dgm:spPr>
        <a:gradFill rotWithShape="0">
          <a:gsLst>
            <a:gs pos="0">
              <a:schemeClr val="bg2"/>
            </a:gs>
            <a:gs pos="35000">
              <a:schemeClr val="accent2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</a:gradFill>
      </dgm:spPr>
    </dgm:pt>
    <dgm:pt modelId="{15799382-0828-4796-A63A-E08303B94AF0}" type="pres">
      <dgm:prSet presAssocID="{75C22158-F58E-496F-BE6F-75F2A11B6B02}" presName="theList" presStyleCnt="0"/>
      <dgm:spPr/>
    </dgm:pt>
    <dgm:pt modelId="{A2302658-DB9C-43B6-BE20-960A448A8A6D}" type="pres">
      <dgm:prSet presAssocID="{5B9133D9-8E3D-4B49-8188-4B1BA2782185}" presName="aNode" presStyleLbl="fgAcc1" presStyleIdx="0" presStyleCnt="3" custScaleX="154070" custScaleY="73033" custLinFactNeighborX="-48753" custLinFactNeighborY="50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A0F403-BE26-40CA-8053-C2D4E4D75C22}" type="pres">
      <dgm:prSet presAssocID="{5B9133D9-8E3D-4B49-8188-4B1BA2782185}" presName="aSpace" presStyleCnt="0"/>
      <dgm:spPr/>
    </dgm:pt>
    <dgm:pt modelId="{70150AD9-9590-40ED-B967-40C085FAB28E}" type="pres">
      <dgm:prSet presAssocID="{61859FE4-0494-4B55-B2D7-0D9A57D2E5FB}" presName="aNode" presStyleLbl="fgAcc1" presStyleIdx="1" presStyleCnt="3" custScaleX="161467" custScaleY="63452" custLinFactNeighborX="-527" custLinFactNeighborY="84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3A84B-AC69-4727-AF68-E0A9635417D5}" type="pres">
      <dgm:prSet presAssocID="{61859FE4-0494-4B55-B2D7-0D9A57D2E5FB}" presName="aSpace" presStyleCnt="0"/>
      <dgm:spPr/>
    </dgm:pt>
    <dgm:pt modelId="{6A9A1275-A4E3-4CF6-952F-DB4A3C0A6E84}" type="pres">
      <dgm:prSet presAssocID="{9CB13310-1C5C-444F-96F7-BEF852344BCC}" presName="aNode" presStyleLbl="fgAcc1" presStyleIdx="2" presStyleCnt="3" custScaleX="170730" custScaleY="68400" custLinFactNeighborX="-84951" custLinFactNeighborY="977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F3B03-6BF0-4119-B866-2C60C1C9D8BD}" type="pres">
      <dgm:prSet presAssocID="{9CB13310-1C5C-444F-96F7-BEF852344BCC}" presName="aSpace" presStyleCnt="0"/>
      <dgm:spPr/>
    </dgm:pt>
  </dgm:ptLst>
  <dgm:cxnLst>
    <dgm:cxn modelId="{BF18E890-E06B-4D98-B3E4-E86EE727F95D}" type="presOf" srcId="{75C22158-F58E-496F-BE6F-75F2A11B6B02}" destId="{09DAAD2C-1E2B-424A-844F-71514807DCDB}" srcOrd="0" destOrd="0" presId="urn:microsoft.com/office/officeart/2005/8/layout/pyramid2"/>
    <dgm:cxn modelId="{57EA197A-1C1D-4DD8-8124-BC2EC447AFAA}" type="presOf" srcId="{61859FE4-0494-4B55-B2D7-0D9A57D2E5FB}" destId="{70150AD9-9590-40ED-B967-40C085FAB28E}" srcOrd="0" destOrd="0" presId="urn:microsoft.com/office/officeart/2005/8/layout/pyramid2"/>
    <dgm:cxn modelId="{2184C7FC-233D-46D1-8109-B41E48100365}" srcId="{75C22158-F58E-496F-BE6F-75F2A11B6B02}" destId="{61859FE4-0494-4B55-B2D7-0D9A57D2E5FB}" srcOrd="1" destOrd="0" parTransId="{5FF8D773-7009-49AD-BB38-389555D4D4A7}" sibTransId="{1A2CB1BD-2C64-410F-8263-C62EE1B299B1}"/>
    <dgm:cxn modelId="{D6C4C204-EB34-484B-9C6D-FDC4C7DE5E4F}" type="presOf" srcId="{5B9133D9-8E3D-4B49-8188-4B1BA2782185}" destId="{A2302658-DB9C-43B6-BE20-960A448A8A6D}" srcOrd="0" destOrd="0" presId="urn:microsoft.com/office/officeart/2005/8/layout/pyramid2"/>
    <dgm:cxn modelId="{9FBBFE38-4B74-47E3-A87C-2D34F03050C1}" srcId="{75C22158-F58E-496F-BE6F-75F2A11B6B02}" destId="{5B9133D9-8E3D-4B49-8188-4B1BA2782185}" srcOrd="0" destOrd="0" parTransId="{4605D0E4-D07A-4E31-A361-8DA8F7C1C61C}" sibTransId="{5B4E11A3-3A31-4A62-BCA9-3876758FE117}"/>
    <dgm:cxn modelId="{1B05CD95-58E9-40E5-A714-4398ABBC4763}" type="presOf" srcId="{9CB13310-1C5C-444F-96F7-BEF852344BCC}" destId="{6A9A1275-A4E3-4CF6-952F-DB4A3C0A6E84}" srcOrd="0" destOrd="0" presId="urn:microsoft.com/office/officeart/2005/8/layout/pyramid2"/>
    <dgm:cxn modelId="{7523C30B-4FCE-412F-9C76-92681FE7EA3B}" srcId="{75C22158-F58E-496F-BE6F-75F2A11B6B02}" destId="{9CB13310-1C5C-444F-96F7-BEF852344BCC}" srcOrd="2" destOrd="0" parTransId="{D0E0D964-F347-4E02-A423-94FD30532F63}" sibTransId="{D008778B-712B-4C13-936D-C63B3F7A865B}"/>
    <dgm:cxn modelId="{EE2F73A5-BA0A-4B14-852F-A1533F114669}" type="presParOf" srcId="{09DAAD2C-1E2B-424A-844F-71514807DCDB}" destId="{867C26C6-7482-49D1-92D9-8F02ED22DCD8}" srcOrd="0" destOrd="0" presId="urn:microsoft.com/office/officeart/2005/8/layout/pyramid2"/>
    <dgm:cxn modelId="{FC45AAA2-5A51-4E5D-A5DE-47CF6A5C49B9}" type="presParOf" srcId="{09DAAD2C-1E2B-424A-844F-71514807DCDB}" destId="{15799382-0828-4796-A63A-E08303B94AF0}" srcOrd="1" destOrd="0" presId="urn:microsoft.com/office/officeart/2005/8/layout/pyramid2"/>
    <dgm:cxn modelId="{CC84A78C-5250-4460-AB50-D5EC330AA9C6}" type="presParOf" srcId="{15799382-0828-4796-A63A-E08303B94AF0}" destId="{A2302658-DB9C-43B6-BE20-960A448A8A6D}" srcOrd="0" destOrd="0" presId="urn:microsoft.com/office/officeart/2005/8/layout/pyramid2"/>
    <dgm:cxn modelId="{BC9E8BC7-C485-412C-921B-80693A166E9A}" type="presParOf" srcId="{15799382-0828-4796-A63A-E08303B94AF0}" destId="{D2A0F403-BE26-40CA-8053-C2D4E4D75C22}" srcOrd="1" destOrd="0" presId="urn:microsoft.com/office/officeart/2005/8/layout/pyramid2"/>
    <dgm:cxn modelId="{06E151B8-552C-45C5-A24E-A0EF2A03BF83}" type="presParOf" srcId="{15799382-0828-4796-A63A-E08303B94AF0}" destId="{70150AD9-9590-40ED-B967-40C085FAB28E}" srcOrd="2" destOrd="0" presId="urn:microsoft.com/office/officeart/2005/8/layout/pyramid2"/>
    <dgm:cxn modelId="{CAEA759E-B277-4150-9E59-C77B13ED5CCB}" type="presParOf" srcId="{15799382-0828-4796-A63A-E08303B94AF0}" destId="{3193A84B-AC69-4727-AF68-E0A9635417D5}" srcOrd="3" destOrd="0" presId="urn:microsoft.com/office/officeart/2005/8/layout/pyramid2"/>
    <dgm:cxn modelId="{8F932577-168F-4351-BA87-8B7151296015}" type="presParOf" srcId="{15799382-0828-4796-A63A-E08303B94AF0}" destId="{6A9A1275-A4E3-4CF6-952F-DB4A3C0A6E84}" srcOrd="4" destOrd="0" presId="urn:microsoft.com/office/officeart/2005/8/layout/pyramid2"/>
    <dgm:cxn modelId="{A795A85D-8A3D-4C09-AAAE-9614E8C67933}" type="presParOf" srcId="{15799382-0828-4796-A63A-E08303B94AF0}" destId="{B9FF3B03-6BF0-4119-B866-2C60C1C9D8BD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0.42241</cdr:x>
      <cdr:y>0.24359</cdr:y>
    </cdr:from>
    <cdr:to>
      <cdr:x>0.53276</cdr:x>
      <cdr:y>0.34615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00462" y="1357322"/>
          <a:ext cx="914400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</cdr:x>
      <cdr:y>0.64103</cdr:y>
    </cdr:from>
    <cdr:to>
      <cdr:x>0.36034</cdr:x>
      <cdr:y>0.80513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71702" y="35719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0.23276</cdr:x>
      <cdr:y>0.66667</cdr:y>
    </cdr:from>
    <cdr:to>
      <cdr:x>0.3431</cdr:x>
      <cdr:y>0.83077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928826" y="37147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0.4569</cdr:x>
      <cdr:y>0.26923</cdr:y>
    </cdr:from>
    <cdr:to>
      <cdr:x>0.56724</cdr:x>
      <cdr:y>0.43333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786214" y="15001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0.47414</cdr:x>
      <cdr:y>0.24359</cdr:y>
    </cdr:from>
    <cdr:to>
      <cdr:x>0.58448</cdr:x>
      <cdr:y>0.40769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29090" y="135732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0.43103</cdr:x>
      <cdr:y>0.26923</cdr:y>
    </cdr:from>
    <cdr:to>
      <cdr:x>0.54138</cdr:x>
      <cdr:y>0.43333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571900" y="15001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0.44828</cdr:x>
      <cdr:y>0.28205</cdr:y>
    </cdr:from>
    <cdr:to>
      <cdr:x>0.55862</cdr:x>
      <cdr:y>0.44615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14776" y="157163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0.47414</cdr:x>
      <cdr:y>0.30769</cdr:y>
    </cdr:from>
    <cdr:to>
      <cdr:x>0.58448</cdr:x>
      <cdr:y>0.47179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929090" y="171451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0.4569</cdr:x>
      <cdr:y>0.29487</cdr:y>
    </cdr:from>
    <cdr:to>
      <cdr:x>0.56724</cdr:x>
      <cdr:y>0.45897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86214" y="164307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0.44828</cdr:x>
      <cdr:y>0.25641</cdr:y>
    </cdr:from>
    <cdr:to>
      <cdr:x>0.55862</cdr:x>
      <cdr:y>0.42051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714776" y="142876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0.42241</cdr:x>
      <cdr:y>0.24359</cdr:y>
    </cdr:from>
    <cdr:to>
      <cdr:x>0.53276</cdr:x>
      <cdr:y>0.34615</cdr:y>
    </cdr:to>
    <cdr:sp macro="" textlink="">
      <cdr:nvSpPr>
        <cdr:cNvPr id="13" name="TextBox 3"/>
        <cdr:cNvSpPr txBox="1"/>
      </cdr:nvSpPr>
      <cdr:spPr>
        <a:xfrm xmlns:a="http://schemas.openxmlformats.org/drawingml/2006/main">
          <a:off x="3500462" y="1357322"/>
          <a:ext cx="914400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</cdr:x>
      <cdr:y>0.64103</cdr:y>
    </cdr:from>
    <cdr:to>
      <cdr:x>0.36034</cdr:x>
      <cdr:y>0.80513</cdr:y>
    </cdr:to>
    <cdr:sp macro="" textlink="">
      <cdr:nvSpPr>
        <cdr:cNvPr id="14" name="TextBox 4"/>
        <cdr:cNvSpPr txBox="1"/>
      </cdr:nvSpPr>
      <cdr:spPr>
        <a:xfrm xmlns:a="http://schemas.openxmlformats.org/drawingml/2006/main">
          <a:off x="2071702" y="35719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0.23276</cdr:x>
      <cdr:y>0.66667</cdr:y>
    </cdr:from>
    <cdr:to>
      <cdr:x>0.3431</cdr:x>
      <cdr:y>0.83077</cdr:y>
    </cdr:to>
    <cdr:sp macro="" textlink="">
      <cdr:nvSpPr>
        <cdr:cNvPr id="15" name="TextBox 5"/>
        <cdr:cNvSpPr txBox="1"/>
      </cdr:nvSpPr>
      <cdr:spPr>
        <a:xfrm xmlns:a="http://schemas.openxmlformats.org/drawingml/2006/main">
          <a:off x="1928826" y="37147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0.4569</cdr:x>
      <cdr:y>0.26923</cdr:y>
    </cdr:from>
    <cdr:to>
      <cdr:x>0.56724</cdr:x>
      <cdr:y>0.43333</cdr:y>
    </cdr:to>
    <cdr:sp macro="" textlink="">
      <cdr:nvSpPr>
        <cdr:cNvPr id="16" name="TextBox 6"/>
        <cdr:cNvSpPr txBox="1"/>
      </cdr:nvSpPr>
      <cdr:spPr>
        <a:xfrm xmlns:a="http://schemas.openxmlformats.org/drawingml/2006/main">
          <a:off x="3786214" y="15001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0.47414</cdr:x>
      <cdr:y>0.24359</cdr:y>
    </cdr:from>
    <cdr:to>
      <cdr:x>0.58448</cdr:x>
      <cdr:y>0.40769</cdr:y>
    </cdr:to>
    <cdr:sp macro="" textlink="">
      <cdr:nvSpPr>
        <cdr:cNvPr id="17" name="TextBox 1"/>
        <cdr:cNvSpPr txBox="1"/>
      </cdr:nvSpPr>
      <cdr:spPr>
        <a:xfrm xmlns:a="http://schemas.openxmlformats.org/drawingml/2006/main">
          <a:off x="3929090" y="135732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0.43103</cdr:x>
      <cdr:y>0.26923</cdr:y>
    </cdr:from>
    <cdr:to>
      <cdr:x>0.54138</cdr:x>
      <cdr:y>0.43333</cdr:y>
    </cdr:to>
    <cdr:sp macro="" textlink="">
      <cdr:nvSpPr>
        <cdr:cNvPr id="18" name="TextBox 7"/>
        <cdr:cNvSpPr txBox="1"/>
      </cdr:nvSpPr>
      <cdr:spPr>
        <a:xfrm xmlns:a="http://schemas.openxmlformats.org/drawingml/2006/main">
          <a:off x="3571900" y="15001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0.44828</cdr:x>
      <cdr:y>0.28205</cdr:y>
    </cdr:from>
    <cdr:to>
      <cdr:x>0.55862</cdr:x>
      <cdr:y>0.44615</cdr:y>
    </cdr:to>
    <cdr:sp macro="" textlink="">
      <cdr:nvSpPr>
        <cdr:cNvPr id="19" name="TextBox 2"/>
        <cdr:cNvSpPr txBox="1"/>
      </cdr:nvSpPr>
      <cdr:spPr>
        <a:xfrm xmlns:a="http://schemas.openxmlformats.org/drawingml/2006/main">
          <a:off x="3714776" y="157163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0.47414</cdr:x>
      <cdr:y>0.30769</cdr:y>
    </cdr:from>
    <cdr:to>
      <cdr:x>0.58448</cdr:x>
      <cdr:y>0.47179</cdr:y>
    </cdr:to>
    <cdr:sp macro="" textlink="">
      <cdr:nvSpPr>
        <cdr:cNvPr id="20" name="TextBox 8"/>
        <cdr:cNvSpPr txBox="1"/>
      </cdr:nvSpPr>
      <cdr:spPr>
        <a:xfrm xmlns:a="http://schemas.openxmlformats.org/drawingml/2006/main">
          <a:off x="3929090" y="171451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0.4569</cdr:x>
      <cdr:y>0.29487</cdr:y>
    </cdr:from>
    <cdr:to>
      <cdr:x>0.56724</cdr:x>
      <cdr:y>0.45897</cdr:y>
    </cdr:to>
    <cdr:sp macro="" textlink="">
      <cdr:nvSpPr>
        <cdr:cNvPr id="21" name="TextBox 9"/>
        <cdr:cNvSpPr txBox="1"/>
      </cdr:nvSpPr>
      <cdr:spPr>
        <a:xfrm xmlns:a="http://schemas.openxmlformats.org/drawingml/2006/main">
          <a:off x="3786214" y="164307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0.44828</cdr:x>
      <cdr:y>0.25641</cdr:y>
    </cdr:from>
    <cdr:to>
      <cdr:x>0.55862</cdr:x>
      <cdr:y>0.42051</cdr:y>
    </cdr:to>
    <cdr:sp macro="" textlink="">
      <cdr:nvSpPr>
        <cdr:cNvPr id="22" name="TextBox 11"/>
        <cdr:cNvSpPr txBox="1"/>
      </cdr:nvSpPr>
      <cdr:spPr>
        <a:xfrm xmlns:a="http://schemas.openxmlformats.org/drawingml/2006/main">
          <a:off x="3714776" y="142876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0.42241</cdr:x>
      <cdr:y>0.24359</cdr:y>
    </cdr:from>
    <cdr:to>
      <cdr:x>0.53276</cdr:x>
      <cdr:y>0.34615</cdr:y>
    </cdr:to>
    <cdr:sp macro="" textlink="">
      <cdr:nvSpPr>
        <cdr:cNvPr id="23" name="TextBox 3"/>
        <cdr:cNvSpPr txBox="1"/>
      </cdr:nvSpPr>
      <cdr:spPr>
        <a:xfrm xmlns:a="http://schemas.openxmlformats.org/drawingml/2006/main">
          <a:off x="3500462" y="1357322"/>
          <a:ext cx="914400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</cdr:x>
      <cdr:y>0.64103</cdr:y>
    </cdr:from>
    <cdr:to>
      <cdr:x>0.36034</cdr:x>
      <cdr:y>0.80513</cdr:y>
    </cdr:to>
    <cdr:sp macro="" textlink="">
      <cdr:nvSpPr>
        <cdr:cNvPr id="24" name="TextBox 4"/>
        <cdr:cNvSpPr txBox="1"/>
      </cdr:nvSpPr>
      <cdr:spPr>
        <a:xfrm xmlns:a="http://schemas.openxmlformats.org/drawingml/2006/main">
          <a:off x="2071702" y="35719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0.23276</cdr:x>
      <cdr:y>0.66667</cdr:y>
    </cdr:from>
    <cdr:to>
      <cdr:x>0.3431</cdr:x>
      <cdr:y>0.83077</cdr:y>
    </cdr:to>
    <cdr:sp macro="" textlink="">
      <cdr:nvSpPr>
        <cdr:cNvPr id="25" name="TextBox 5"/>
        <cdr:cNvSpPr txBox="1"/>
      </cdr:nvSpPr>
      <cdr:spPr>
        <a:xfrm xmlns:a="http://schemas.openxmlformats.org/drawingml/2006/main">
          <a:off x="1928826" y="37147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0.4569</cdr:x>
      <cdr:y>0.26923</cdr:y>
    </cdr:from>
    <cdr:to>
      <cdr:x>0.56724</cdr:x>
      <cdr:y>0.43333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3786214" y="15001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0.41379</cdr:x>
      <cdr:y>0.24359</cdr:y>
    </cdr:from>
    <cdr:to>
      <cdr:x>0.52413</cdr:x>
      <cdr:y>0.40769</cdr:y>
    </cdr:to>
    <cdr:sp macro="" textlink="">
      <cdr:nvSpPr>
        <cdr:cNvPr id="27" name="TextBox 1"/>
        <cdr:cNvSpPr txBox="1"/>
      </cdr:nvSpPr>
      <cdr:spPr>
        <a:xfrm xmlns:a="http://schemas.openxmlformats.org/drawingml/2006/main">
          <a:off x="3429024" y="1357322"/>
          <a:ext cx="914367" cy="914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0.43103</cdr:x>
      <cdr:y>0.26923</cdr:y>
    </cdr:from>
    <cdr:to>
      <cdr:x>0.54138</cdr:x>
      <cdr:y>0.43333</cdr:y>
    </cdr:to>
    <cdr:sp macro="" textlink="">
      <cdr:nvSpPr>
        <cdr:cNvPr id="28" name="TextBox 7"/>
        <cdr:cNvSpPr txBox="1"/>
      </cdr:nvSpPr>
      <cdr:spPr>
        <a:xfrm xmlns:a="http://schemas.openxmlformats.org/drawingml/2006/main">
          <a:off x="3571900" y="15001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0.44828</cdr:x>
      <cdr:y>0.28205</cdr:y>
    </cdr:from>
    <cdr:to>
      <cdr:x>0.55862</cdr:x>
      <cdr:y>0.44615</cdr:y>
    </cdr:to>
    <cdr:sp macro="" textlink="">
      <cdr:nvSpPr>
        <cdr:cNvPr id="29" name="TextBox 2"/>
        <cdr:cNvSpPr txBox="1"/>
      </cdr:nvSpPr>
      <cdr:spPr>
        <a:xfrm xmlns:a="http://schemas.openxmlformats.org/drawingml/2006/main">
          <a:off x="3714776" y="157163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0.41379</cdr:x>
      <cdr:y>0.25641</cdr:y>
    </cdr:from>
    <cdr:to>
      <cdr:x>0.52413</cdr:x>
      <cdr:y>0.42051</cdr:y>
    </cdr:to>
    <cdr:sp macro="" textlink="">
      <cdr:nvSpPr>
        <cdr:cNvPr id="30" name="TextBox 8"/>
        <cdr:cNvSpPr txBox="1"/>
      </cdr:nvSpPr>
      <cdr:spPr>
        <a:xfrm xmlns:a="http://schemas.openxmlformats.org/drawingml/2006/main">
          <a:off x="3429024" y="1428760"/>
          <a:ext cx="914367" cy="9143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0.4569</cdr:x>
      <cdr:y>0.29487</cdr:y>
    </cdr:from>
    <cdr:to>
      <cdr:x>0.56724</cdr:x>
      <cdr:y>0.45897</cdr:y>
    </cdr:to>
    <cdr:sp macro="" textlink="">
      <cdr:nvSpPr>
        <cdr:cNvPr id="31" name="TextBox 9"/>
        <cdr:cNvSpPr txBox="1"/>
      </cdr:nvSpPr>
      <cdr:spPr>
        <a:xfrm xmlns:a="http://schemas.openxmlformats.org/drawingml/2006/main">
          <a:off x="3786214" y="164307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0.44828</cdr:x>
      <cdr:y>0.25641</cdr:y>
    </cdr:from>
    <cdr:to>
      <cdr:x>0.55862</cdr:x>
      <cdr:y>0.42051</cdr:y>
    </cdr:to>
    <cdr:sp macro="" textlink="">
      <cdr:nvSpPr>
        <cdr:cNvPr id="32" name="TextBox 11"/>
        <cdr:cNvSpPr txBox="1"/>
      </cdr:nvSpPr>
      <cdr:spPr>
        <a:xfrm xmlns:a="http://schemas.openxmlformats.org/drawingml/2006/main">
          <a:off x="3714776" y="142876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0.46552</cdr:x>
      <cdr:y>0.26923</cdr:y>
    </cdr:from>
    <cdr:to>
      <cdr:x>0.57586</cdr:x>
      <cdr:y>0.43333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3857652" y="15001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0.43966</cdr:x>
      <cdr:y>0.28205</cdr:y>
    </cdr:from>
    <cdr:to>
      <cdr:x>0.55</cdr:x>
      <cdr:y>0.44615</cdr:y>
    </cdr:to>
    <cdr:sp macro="" textlink="">
      <cdr:nvSpPr>
        <cdr:cNvPr id="36" name="TextBox 35"/>
        <cdr:cNvSpPr txBox="1"/>
      </cdr:nvSpPr>
      <cdr:spPr>
        <a:xfrm xmlns:a="http://schemas.openxmlformats.org/drawingml/2006/main">
          <a:off x="3643338" y="157163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0.10296</cdr:x>
      <cdr:y>0.31671</cdr:y>
    </cdr:from>
    <cdr:to>
      <cdr:x>0.18949</cdr:x>
      <cdr:y>0.36119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16280" y="1790700"/>
          <a:ext cx="601980" cy="2514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/>
            <a:t>10,2%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0.20859</cdr:x>
      <cdr:y>0.63132</cdr:y>
    </cdr:from>
    <cdr:to>
      <cdr:x>0.38554</cdr:x>
      <cdr:y>0.75088</cdr:y>
    </cdr:to>
    <cdr:grpSp>
      <cdr:nvGrpSpPr>
        <cdr:cNvPr id="2" name="Группа 1"/>
        <cdr:cNvGrpSpPr/>
      </cdr:nvGrpSpPr>
      <cdr:grpSpPr>
        <a:xfrm xmlns:a="http://schemas.openxmlformats.org/drawingml/2006/main">
          <a:off x="1654039" y="3202117"/>
          <a:ext cx="1403146" cy="606420"/>
          <a:chOff x="0" y="0"/>
          <a:chExt cx="1458309" cy="1578577"/>
        </a:xfrm>
      </cdr:grpSpPr>
      <cdr:sp macro="" textlink="">
        <cdr:nvSpPr>
          <cdr:cNvPr id="3" name="Нашивка 2"/>
          <cdr:cNvSpPr/>
        </cdr:nvSpPr>
        <cdr:spPr>
          <a:xfrm xmlns:a="http://schemas.openxmlformats.org/drawingml/2006/main">
            <a:off x="0" y="0"/>
            <a:ext cx="1458309" cy="1578577"/>
          </a:xfrm>
          <a:prstGeom xmlns:a="http://schemas.openxmlformats.org/drawingml/2006/main" prst="chevron">
            <a:avLst/>
          </a:prstGeom>
          <a:gradFill xmlns:a="http://schemas.openxmlformats.org/drawingml/2006/main" rotWithShape="0">
            <a:gsLst>
              <a:gs pos="0">
                <a:srgbClr val="92D050"/>
              </a:gs>
              <a:gs pos="80000">
                <a:sysClr val="window" lastClr="FFFFFF">
                  <a:hueOff val="0"/>
                  <a:satOff val="0"/>
                  <a:lumOff val="0"/>
                  <a:alphaOff val="0"/>
                  <a:shade val="93000"/>
                  <a:satMod val="130000"/>
                </a:sysClr>
              </a:gs>
              <a:gs pos="100000">
                <a:sysClr val="window" lastClr="FFFFFF">
                  <a:hueOff val="0"/>
                  <a:satOff val="0"/>
                  <a:lumOff val="0"/>
                  <a:alphaOff val="0"/>
                  <a:shade val="94000"/>
                  <a:satMod val="135000"/>
                </a:sysClr>
              </a:gs>
            </a:gsLst>
            <a:lin ang="16200000" scaled="0"/>
          </a:gradFill>
          <a:ln xmlns:a="http://schemas.openxmlformats.org/drawingml/2006/main">
            <a:solidFill>
              <a:srgbClr val="4F81BD">
                <a:shade val="50000"/>
              </a:srgbClr>
            </a:solidFill>
          </a:ln>
          <a:effectLst xmlns:a="http://schemas.openxmlformats.org/drawingml/2006/main">
            <a:outerShdw blurRad="40000" dist="23000" dir="5400000" sx="45000" sy="45000" rotWithShape="0">
              <a:srgbClr val="000000">
                <a:alpha val="35000"/>
              </a:srgbClr>
            </a:outerShdw>
          </a:effectLst>
          <a:scene3d xmlns:a="http://schemas.openxmlformats.org/drawingml/2006/main"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xmlns:a="http://schemas.openxmlformats.org/drawingml/2006/main">
            <a:bevelT w="63500" h="25400"/>
          </a:sp3d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3">
            <a:scrgbClr r="0" g="0" b="0"/>
          </a:fillRef>
          <a:effectRef xmlns:a="http://schemas.openxmlformats.org/drawingml/2006/main" idx="3">
            <a:scrgbClr r="0" g="0" b="0"/>
          </a:effectRef>
          <a:fontRef xmlns:a="http://schemas.openxmlformats.org/drawingml/2006/main" idx="minor">
            <a:schemeClr val="dk1">
              <a:hueOff val="0"/>
              <a:satOff val="0"/>
              <a:lumOff val="0"/>
              <a:alphaOff val="0"/>
            </a:schemeClr>
          </a:fontRef>
        </cdr:style>
      </cdr:sp>
      <cdr:sp macro="" textlink="">
        <cdr:nvSpPr>
          <cdr:cNvPr id="4" name="Нашивка 4"/>
          <cdr:cNvSpPr/>
        </cdr:nvSpPr>
        <cdr:spPr>
          <a:xfrm xmlns:a="http://schemas.openxmlformats.org/drawingml/2006/main">
            <a:off x="85858" y="5"/>
            <a:ext cx="1302157" cy="146581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ffectLst xmlns:a="http://schemas.openxmlformats.org/drawingml/2006/main"/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0">
            <a:scrgbClr r="0" g="0" b="0"/>
          </a:fillRef>
          <a:effectRef xmlns:a="http://schemas.openxmlformats.org/drawingml/2006/main" idx="0">
            <a:scrgbClr r="0" g="0" b="0"/>
          </a:effectRef>
          <a:fontRef xmlns:a="http://schemas.openxmlformats.org/drawingml/2006/main" idx="minor">
            <a:schemeClr val="dk1">
              <a:hueOff val="0"/>
              <a:satOff val="0"/>
              <a:lumOff val="0"/>
              <a:alphaOff val="0"/>
            </a:schemeClr>
          </a:fontRef>
        </cdr:style>
        <cdr:txBody>
          <a:bodyPr xmlns:a="http://schemas.openxmlformats.org/drawingml/2006/main" spcFirstLastPara="0" vert="horz" wrap="square" lIns="0" tIns="36000" rIns="0" bIns="36000" numCol="1" spcCol="1270" anchor="ctr" anchorCtr="0">
            <a:noAutofit/>
          </a:bodyPr>
          <a:lstStyle xmlns:a="http://schemas.openxmlformats.org/drawingml/2006/main">
            <a:lvl1pPr marL="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1pPr>
            <a:lvl2pPr marL="4572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2pPr>
            <a:lvl3pPr marL="9144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3pPr>
            <a:lvl4pPr marL="13716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4pPr>
            <a:lvl5pPr marL="18288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5pPr>
            <a:lvl6pPr marL="22860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6pPr>
            <a:lvl7pPr marL="27432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7pPr>
            <a:lvl8pPr marL="32004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8pPr>
            <a:lvl9pPr marL="36576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9pPr>
          </a:lstStyle>
          <a:p xmlns:a="http://schemas.openxmlformats.org/drawingml/2006/main"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800" b="1" kern="1200">
                <a:latin typeface="Times New Roman" pitchFamily="18" charset="0"/>
                <a:cs typeface="Times New Roman" pitchFamily="18" charset="0"/>
              </a:rPr>
              <a:t>Темп роста</a:t>
            </a:r>
          </a:p>
          <a:p xmlns:a="http://schemas.openxmlformats.org/drawingml/2006/main"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800" b="1" kern="1200">
                <a:latin typeface="Times New Roman" pitchFamily="18" charset="0"/>
                <a:cs typeface="Times New Roman" pitchFamily="18" charset="0"/>
              </a:rPr>
              <a:t>99,7%</a:t>
            </a:r>
          </a:p>
        </cdr:txBody>
      </cdr:sp>
    </cdr:grpSp>
  </cdr:relSizeAnchor>
  <cdr:relSizeAnchor xmlns:cdr="http://schemas.openxmlformats.org/drawingml/2006/chartDrawing">
    <cdr:from>
      <cdr:x>0.42505</cdr:x>
      <cdr:y>0.43207</cdr:y>
    </cdr:from>
    <cdr:to>
      <cdr:x>0.60199</cdr:x>
      <cdr:y>0.55163</cdr:y>
    </cdr:to>
    <cdr:grpSp>
      <cdr:nvGrpSpPr>
        <cdr:cNvPr id="5" name="Группа 4"/>
        <cdr:cNvGrpSpPr/>
      </cdr:nvGrpSpPr>
      <cdr:grpSpPr>
        <a:xfrm xmlns:a="http://schemas.openxmlformats.org/drawingml/2006/main">
          <a:off x="3370484" y="2191501"/>
          <a:ext cx="1403067" cy="606420"/>
          <a:chOff x="0" y="0"/>
          <a:chExt cx="1458309" cy="1578577"/>
        </a:xfrm>
      </cdr:grpSpPr>
      <cdr:sp macro="" textlink="">
        <cdr:nvSpPr>
          <cdr:cNvPr id="6" name="Нашивка 5"/>
          <cdr:cNvSpPr/>
        </cdr:nvSpPr>
        <cdr:spPr>
          <a:xfrm xmlns:a="http://schemas.openxmlformats.org/drawingml/2006/main">
            <a:off x="0" y="0"/>
            <a:ext cx="1458309" cy="1578577"/>
          </a:xfrm>
          <a:prstGeom xmlns:a="http://schemas.openxmlformats.org/drawingml/2006/main" prst="chevron">
            <a:avLst/>
          </a:prstGeom>
          <a:gradFill xmlns:a="http://schemas.openxmlformats.org/drawingml/2006/main" rotWithShape="0">
            <a:gsLst>
              <a:gs pos="0">
                <a:srgbClr val="92D050"/>
              </a:gs>
              <a:gs pos="80000">
                <a:sysClr val="window" lastClr="FFFFFF">
                  <a:hueOff val="0"/>
                  <a:satOff val="0"/>
                  <a:lumOff val="0"/>
                  <a:alphaOff val="0"/>
                  <a:shade val="93000"/>
                  <a:satMod val="130000"/>
                </a:sysClr>
              </a:gs>
              <a:gs pos="100000">
                <a:sysClr val="window" lastClr="FFFFFF">
                  <a:hueOff val="0"/>
                  <a:satOff val="0"/>
                  <a:lumOff val="0"/>
                  <a:alphaOff val="0"/>
                  <a:shade val="94000"/>
                  <a:satMod val="135000"/>
                </a:sysClr>
              </a:gs>
            </a:gsLst>
            <a:lin ang="16200000" scaled="0"/>
          </a:gradFill>
          <a:ln xmlns:a="http://schemas.openxmlformats.org/drawingml/2006/main">
            <a:solidFill>
              <a:srgbClr val="4F81BD">
                <a:shade val="50000"/>
              </a:srgbClr>
            </a:solidFill>
          </a:ln>
          <a:effectLst xmlns:a="http://schemas.openxmlformats.org/drawingml/2006/main">
            <a:outerShdw blurRad="40000" dist="23000" dir="5400000" sx="45000" sy="45000" rotWithShape="0">
              <a:srgbClr val="000000">
                <a:alpha val="35000"/>
              </a:srgbClr>
            </a:outerShdw>
          </a:effectLst>
          <a:scene3d xmlns:a="http://schemas.openxmlformats.org/drawingml/2006/main"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xmlns:a="http://schemas.openxmlformats.org/drawingml/2006/main">
            <a:bevelT w="63500" h="25400"/>
          </a:sp3d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3">
            <a:scrgbClr r="0" g="0" b="0"/>
          </a:fillRef>
          <a:effectRef xmlns:a="http://schemas.openxmlformats.org/drawingml/2006/main" idx="3">
            <a:scrgbClr r="0" g="0" b="0"/>
          </a:effectRef>
          <a:fontRef xmlns:a="http://schemas.openxmlformats.org/drawingml/2006/main" idx="minor">
            <a:schemeClr val="dk1">
              <a:hueOff val="0"/>
              <a:satOff val="0"/>
              <a:lumOff val="0"/>
              <a:alphaOff val="0"/>
            </a:schemeClr>
          </a:fontRef>
        </cdr:style>
      </cdr:sp>
      <cdr:sp macro="" textlink="">
        <cdr:nvSpPr>
          <cdr:cNvPr id="7" name="Нашивка 4"/>
          <cdr:cNvSpPr/>
        </cdr:nvSpPr>
        <cdr:spPr>
          <a:xfrm xmlns:a="http://schemas.openxmlformats.org/drawingml/2006/main">
            <a:off x="85858" y="5"/>
            <a:ext cx="1302157" cy="146581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ffectLst xmlns:a="http://schemas.openxmlformats.org/drawingml/2006/main"/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0">
            <a:scrgbClr r="0" g="0" b="0"/>
          </a:fillRef>
          <a:effectRef xmlns:a="http://schemas.openxmlformats.org/drawingml/2006/main" idx="0">
            <a:scrgbClr r="0" g="0" b="0"/>
          </a:effectRef>
          <a:fontRef xmlns:a="http://schemas.openxmlformats.org/drawingml/2006/main" idx="minor">
            <a:schemeClr val="dk1">
              <a:hueOff val="0"/>
              <a:satOff val="0"/>
              <a:lumOff val="0"/>
              <a:alphaOff val="0"/>
            </a:schemeClr>
          </a:fontRef>
        </cdr:style>
        <cdr:txBody>
          <a:bodyPr xmlns:a="http://schemas.openxmlformats.org/drawingml/2006/main" spcFirstLastPara="0" vert="horz" wrap="square" lIns="0" tIns="36000" rIns="0" bIns="36000" numCol="1" spcCol="1270" anchor="ctr" anchorCtr="0">
            <a:noAutofit/>
          </a:bodyPr>
          <a:lstStyle xmlns:a="http://schemas.openxmlformats.org/drawingml/2006/main">
            <a:lvl1pPr marL="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1pPr>
            <a:lvl2pPr marL="4572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2pPr>
            <a:lvl3pPr marL="9144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3pPr>
            <a:lvl4pPr marL="13716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4pPr>
            <a:lvl5pPr marL="18288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5pPr>
            <a:lvl6pPr marL="22860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6pPr>
            <a:lvl7pPr marL="27432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7pPr>
            <a:lvl8pPr marL="32004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8pPr>
            <a:lvl9pPr marL="36576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9pPr>
          </a:lstStyle>
          <a:p xmlns:a="http://schemas.openxmlformats.org/drawingml/2006/main"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800" b="1" kern="1200">
                <a:latin typeface="Times New Roman" pitchFamily="18" charset="0"/>
                <a:cs typeface="Times New Roman" pitchFamily="18" charset="0"/>
              </a:rPr>
              <a:t>Темп роста</a:t>
            </a:r>
          </a:p>
          <a:p xmlns:a="http://schemas.openxmlformats.org/drawingml/2006/main"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800" b="1" kern="1200">
                <a:latin typeface="Times New Roman" pitchFamily="18" charset="0"/>
                <a:cs typeface="Times New Roman" pitchFamily="18" charset="0"/>
              </a:rPr>
              <a:t>106,1%</a:t>
            </a:r>
          </a:p>
        </cdr:txBody>
      </cdr:sp>
    </cdr:grpSp>
  </cdr:relSizeAnchor>
  <cdr:relSizeAnchor xmlns:cdr="http://schemas.openxmlformats.org/drawingml/2006/chartDrawing">
    <cdr:from>
      <cdr:x>0.63971</cdr:x>
      <cdr:y>0.40632</cdr:y>
    </cdr:from>
    <cdr:to>
      <cdr:x>0.81665</cdr:x>
      <cdr:y>0.52588</cdr:y>
    </cdr:to>
    <cdr:grpSp>
      <cdr:nvGrpSpPr>
        <cdr:cNvPr id="8" name="Группа 7"/>
        <cdr:cNvGrpSpPr/>
      </cdr:nvGrpSpPr>
      <cdr:grpSpPr>
        <a:xfrm xmlns:a="http://schemas.openxmlformats.org/drawingml/2006/main">
          <a:off x="5072656" y="2060895"/>
          <a:ext cx="1403067" cy="606420"/>
          <a:chOff x="0" y="0"/>
          <a:chExt cx="1458309" cy="1578577"/>
        </a:xfrm>
      </cdr:grpSpPr>
      <cdr:sp macro="" textlink="">
        <cdr:nvSpPr>
          <cdr:cNvPr id="9" name="Нашивка 8"/>
          <cdr:cNvSpPr/>
        </cdr:nvSpPr>
        <cdr:spPr>
          <a:xfrm xmlns:a="http://schemas.openxmlformats.org/drawingml/2006/main">
            <a:off x="0" y="0"/>
            <a:ext cx="1458309" cy="1578577"/>
          </a:xfrm>
          <a:prstGeom xmlns:a="http://schemas.openxmlformats.org/drawingml/2006/main" prst="chevron">
            <a:avLst/>
          </a:prstGeom>
          <a:gradFill xmlns:a="http://schemas.openxmlformats.org/drawingml/2006/main" rotWithShape="0">
            <a:gsLst>
              <a:gs pos="0">
                <a:srgbClr val="92D050"/>
              </a:gs>
              <a:gs pos="80000">
                <a:sysClr val="window" lastClr="FFFFFF">
                  <a:hueOff val="0"/>
                  <a:satOff val="0"/>
                  <a:lumOff val="0"/>
                  <a:alphaOff val="0"/>
                  <a:shade val="93000"/>
                  <a:satMod val="130000"/>
                </a:sysClr>
              </a:gs>
              <a:gs pos="100000">
                <a:sysClr val="window" lastClr="FFFFFF">
                  <a:hueOff val="0"/>
                  <a:satOff val="0"/>
                  <a:lumOff val="0"/>
                  <a:alphaOff val="0"/>
                  <a:shade val="94000"/>
                  <a:satMod val="135000"/>
                </a:sysClr>
              </a:gs>
            </a:gsLst>
            <a:lin ang="16200000" scaled="0"/>
          </a:gradFill>
          <a:ln xmlns:a="http://schemas.openxmlformats.org/drawingml/2006/main">
            <a:solidFill>
              <a:srgbClr val="4F81BD">
                <a:shade val="50000"/>
              </a:srgbClr>
            </a:solidFill>
          </a:ln>
          <a:effectLst xmlns:a="http://schemas.openxmlformats.org/drawingml/2006/main">
            <a:outerShdw blurRad="40000" dist="23000" dir="5400000" sx="45000" sy="45000" rotWithShape="0">
              <a:srgbClr val="000000">
                <a:alpha val="35000"/>
              </a:srgbClr>
            </a:outerShdw>
          </a:effectLst>
          <a:scene3d xmlns:a="http://schemas.openxmlformats.org/drawingml/2006/main"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xmlns:a="http://schemas.openxmlformats.org/drawingml/2006/main">
            <a:bevelT w="63500" h="25400"/>
          </a:sp3d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3">
            <a:scrgbClr r="0" g="0" b="0"/>
          </a:fillRef>
          <a:effectRef xmlns:a="http://schemas.openxmlformats.org/drawingml/2006/main" idx="3">
            <a:scrgbClr r="0" g="0" b="0"/>
          </a:effectRef>
          <a:fontRef xmlns:a="http://schemas.openxmlformats.org/drawingml/2006/main" idx="minor">
            <a:schemeClr val="dk1">
              <a:hueOff val="0"/>
              <a:satOff val="0"/>
              <a:lumOff val="0"/>
              <a:alphaOff val="0"/>
            </a:schemeClr>
          </a:fontRef>
        </cdr:style>
      </cdr:sp>
      <cdr:sp macro="" textlink="">
        <cdr:nvSpPr>
          <cdr:cNvPr id="10" name="Нашивка 4"/>
          <cdr:cNvSpPr/>
        </cdr:nvSpPr>
        <cdr:spPr>
          <a:xfrm xmlns:a="http://schemas.openxmlformats.org/drawingml/2006/main">
            <a:off x="85858" y="5"/>
            <a:ext cx="1302157" cy="146581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ffectLst xmlns:a="http://schemas.openxmlformats.org/drawingml/2006/main"/>
        </cdr:spPr>
        <cdr:style>
          <a:lnRef xmlns:a="http://schemas.openxmlformats.org/drawingml/2006/main" idx="0">
            <a:scrgbClr r="0" g="0" b="0"/>
          </a:lnRef>
          <a:fillRef xmlns:a="http://schemas.openxmlformats.org/drawingml/2006/main" idx="0">
            <a:scrgbClr r="0" g="0" b="0"/>
          </a:fillRef>
          <a:effectRef xmlns:a="http://schemas.openxmlformats.org/drawingml/2006/main" idx="0">
            <a:scrgbClr r="0" g="0" b="0"/>
          </a:effectRef>
          <a:fontRef xmlns:a="http://schemas.openxmlformats.org/drawingml/2006/main" idx="minor">
            <a:schemeClr val="dk1">
              <a:hueOff val="0"/>
              <a:satOff val="0"/>
              <a:lumOff val="0"/>
              <a:alphaOff val="0"/>
            </a:schemeClr>
          </a:fontRef>
        </cdr:style>
        <cdr:txBody>
          <a:bodyPr xmlns:a="http://schemas.openxmlformats.org/drawingml/2006/main" spcFirstLastPara="0" vert="horz" wrap="square" lIns="0" tIns="36000" rIns="0" bIns="36000" numCol="1" spcCol="1270" anchor="ctr" anchorCtr="0">
            <a:noAutofit/>
          </a:bodyPr>
          <a:lstStyle xmlns:a="http://schemas.openxmlformats.org/drawingml/2006/main">
            <a:lvl1pPr marL="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1pPr>
            <a:lvl2pPr marL="4572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2pPr>
            <a:lvl3pPr marL="9144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3pPr>
            <a:lvl4pPr marL="13716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4pPr>
            <a:lvl5pPr marL="18288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5pPr>
            <a:lvl6pPr marL="22860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6pPr>
            <a:lvl7pPr marL="27432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7pPr>
            <a:lvl8pPr marL="32004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8pPr>
            <a:lvl9pPr marL="3657600" indent="0">
              <a:defRPr sz="11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</a:defRPr>
            </a:lvl9pPr>
          </a:lstStyle>
          <a:p xmlns:a="http://schemas.openxmlformats.org/drawingml/2006/main"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800" b="1" kern="1200">
                <a:latin typeface="Times New Roman" pitchFamily="18" charset="0"/>
                <a:cs typeface="Times New Roman" pitchFamily="18" charset="0"/>
              </a:rPr>
              <a:t>Темп роста</a:t>
            </a:r>
          </a:p>
          <a:p xmlns:a="http://schemas.openxmlformats.org/drawingml/2006/main"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800" b="1" kern="1200">
                <a:latin typeface="Times New Roman" pitchFamily="18" charset="0"/>
                <a:cs typeface="Times New Roman" pitchFamily="18" charset="0"/>
              </a:rPr>
              <a:t>113,6%</a:t>
            </a: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4F86F-0399-47BA-9EC0-78BD9A313D21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AF4E4-BC35-45EB-9BD6-F87AD4259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6AF4E4-BC35-45EB-9BD6-F87AD4259F9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30.05.2023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357694"/>
            <a:ext cx="8458200" cy="178595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FF0000"/>
                </a:solidFill>
              </a:rPr>
              <a:t>К РЕШЕНИЮ ПРЕДСТАВИТЕЛЬНОГО СОБРНИЯ ЛЬГОВСКОГО РАЙОНА КУРСКОЙ ОБЛАСТИ ОТ 26.04.2023 Г. №43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«ОБ ИСПОЛНЕНИИ БЮДЖЕТА МУНИЦИПАЛЬНОГО РАЙОНА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«ЛЬГОВСКИЙ РАЙОН» КУРСКОЙ ОБЛАСТИ ЗА 2022 ГОД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714356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</a:rPr>
              <a:t>БЮДЖЕТ ДЛЯ ГРАЖДАН</a:t>
            </a:r>
            <a:endParaRPr lang="ru-RU" sz="5400" dirty="0">
              <a:solidFill>
                <a:srgbClr val="7030A0"/>
              </a:solidFill>
            </a:endParaRPr>
          </a:p>
        </p:txBody>
      </p:sp>
      <p:pic>
        <p:nvPicPr>
          <p:cNvPr id="4" name="Picture 16" descr="11166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20000">
            <a:off x="464530" y="2207042"/>
            <a:ext cx="2480513" cy="14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071678"/>
            <a:ext cx="151342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00000">
            <a:off x="5997627" y="2330262"/>
            <a:ext cx="2718918" cy="1459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428596" y="357166"/>
          <a:ext cx="8215370" cy="6215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5790B"/>
                </a:solidFill>
              </a:rPr>
              <a:t>ОБЪЕМ И ДИНАМИКА БЕЗВОЗМЕЗДНЫХ ПОСТУПЛЕНИЙ ИЗ ОБЛАСТНОГО БЮДЖЕТА В БЮДЖЕТ МУНИЦИПАЛЬНОГО РАЙОНА</a:t>
            </a:r>
            <a:endParaRPr lang="ru-RU" sz="2400" dirty="0">
              <a:solidFill>
                <a:srgbClr val="05790B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1643050"/>
          <a:ext cx="8358246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ОБЪЕМ БЕЗВОЗМЕЗДНЫХ ПОСТУПЛЕНИЙ ИЗ ОБЛАСТНОГО БЮДЖЕТА В БЮДЖЕТ МУНИЦИПАЛЬНОГО РАЙОНА ЗА </a:t>
            </a:r>
            <a:r>
              <a:rPr lang="ru-RU" sz="2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21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000107"/>
          <a:ext cx="8686800" cy="575659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695432"/>
                <a:gridCol w="5643602"/>
                <a:gridCol w="1347766"/>
              </a:tblGrid>
              <a:tr h="378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Код бюджетной классификации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8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2 00 00000 00 0000 000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420 677 126,98</a:t>
                      </a:r>
                    </a:p>
                  </a:txBody>
                  <a:tcPr marL="7620" marR="7620" marT="7620" marB="0" anchor="ctr"/>
                </a:tc>
              </a:tr>
              <a:tr h="378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2 02 00000 00 0000 000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432 298 193,43</a:t>
                      </a:r>
                    </a:p>
                  </a:txBody>
                  <a:tcPr marL="7620" marR="7620" marT="7620" marB="0" anchor="ctr"/>
                </a:tc>
              </a:tr>
              <a:tr h="378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2 02 15001 05 0000 150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бюджетам муниципальных районов на выравнивание бюджетной обеспеченности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75 261 728,00</a:t>
                      </a:r>
                    </a:p>
                  </a:txBody>
                  <a:tcPr marL="7620" marR="7620" marT="7620" marB="0" anchor="ctr"/>
                </a:tc>
              </a:tr>
              <a:tr h="378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2 02 15002 05 0000 150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бюджетам муниципальных районов на поддержку мер по обеспечению сбалансированности бюджетов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10 439 506,00</a:t>
                      </a:r>
                    </a:p>
                  </a:txBody>
                  <a:tcPr marL="7620" marR="7620" marT="7620" marB="0" anchor="ctr"/>
                </a:tc>
              </a:tr>
              <a:tr h="5204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2 02 20000 00 0000 150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бюджетной системы Российской Федерации (межбюджетные субсидии)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33 167 452,55</a:t>
                      </a:r>
                    </a:p>
                  </a:txBody>
                  <a:tcPr marL="7620" marR="7620" marT="7620" marB="0" anchor="ctr"/>
                </a:tc>
              </a:tr>
              <a:tr h="6437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2 02 25169 05 0000 150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муниципальных районов на создание и обеспечение функционирования центров образования естественно-научной и технологической направленностей в общеобразовательных организациях, расположенных в сельской местности и малых городах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1 650 418,55</a:t>
                      </a:r>
                    </a:p>
                  </a:txBody>
                  <a:tcPr marL="7620" marR="7620" marT="7620" marB="0" anchor="ctr"/>
                </a:tc>
              </a:tr>
              <a:tr h="5204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2 02 25179 05 0000 150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87 366,00</a:t>
                      </a:r>
                    </a:p>
                  </a:txBody>
                  <a:tcPr marL="7620" marR="7620" marT="7620" marB="0" anchor="ctr"/>
                </a:tc>
              </a:tr>
              <a:tr h="4847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2 02 25210 05 0000 150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муниципальных районов на обеспечение образовательных организаций материально-технической базой для внедрения цифровой образовательной среды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352 719,00</a:t>
                      </a:r>
                    </a:p>
                  </a:txBody>
                  <a:tcPr marL="7620" marR="7620" marT="7620" marB="0" anchor="ctr"/>
                </a:tc>
              </a:tr>
              <a:tr h="6913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2 02 25304 05 0000 150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муниципальных районов на организацию бесплатного горячего питания обучающихся, получающих начальное общее образование в государственных и муниципальных образовательных организациях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2 295 827,00</a:t>
                      </a:r>
                    </a:p>
                  </a:txBody>
                  <a:tcPr marL="7620" marR="7620" marT="7620" marB="0" anchor="ctr"/>
                </a:tc>
              </a:tr>
              <a:tr h="3142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субсидии бюджетам муниципальных районов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28 781 122,00</a:t>
                      </a:r>
                    </a:p>
                  </a:txBody>
                  <a:tcPr marL="7620" marR="7620" marT="7620" marB="0" anchor="ctr"/>
                </a:tc>
              </a:tr>
              <a:tr h="6913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местным бюджетам муниципальных районов на мероприятия по внесению в государственный кадастр недвижимости сведений о границах муниципальных образований и границах населенных пунктов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262 397,00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302792" y="714356"/>
            <a:ext cx="6062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ОБЪЕМ БЕЗВОЗМЕЗДНЫХ ПОСТУПЛЕНИЙ ИЗ ОБЛАСТНОГО БЮДЖЕТА В БЮДЖЕТ МУНИЦИПАЛЬНОГО РАЙОНА ЗА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9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357297"/>
          <a:ext cx="8686800" cy="536477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66870"/>
                <a:gridCol w="5786478"/>
                <a:gridCol w="1133452"/>
              </a:tblGrid>
              <a:tr h="3503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Код бюджетной классификации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600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местным бюджетам муниципальных районов на предоставление мер социальной поддержки работникам муниципальных образовательных организаций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307 278,00</a:t>
                      </a:r>
                    </a:p>
                  </a:txBody>
                  <a:tcPr marL="7620" marR="7620" marT="7620" marB="0" anchor="ctr"/>
                </a:tc>
              </a:tr>
              <a:tr h="6599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местным бюджетам муниципальных районов на мероприятия по организации питания обучающихся из малоимущих и (или) многодетных семей, а также обучающихся с ограниченными возможностями здоровья в муниципальных общеобразовательных организациях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260 743,00</a:t>
                      </a:r>
                    </a:p>
                  </a:txBody>
                  <a:tcPr marL="7620" marR="7620" marT="7620" marB="0" anchor="ctr"/>
                </a:tc>
              </a:tr>
              <a:tr h="4968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из областного бюджета бюджетам муниципальных районов на  софинансирование расходных обязательств муниципальных образований, связанных с организацией отдыха детей в каникулярное время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645 840,00</a:t>
                      </a:r>
                    </a:p>
                  </a:txBody>
                  <a:tcPr marL="7620" marR="7620" marT="7620" marB="0" anchor="ctr"/>
                </a:tc>
              </a:tr>
              <a:tr h="4968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 из областного бюджета бюджетам муниципальных районов на приобретение горюче-смазочных материалов для обеспечения подвоза обучающихся муниципальных общеобразовательных организаций к месту обучения и обратно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539 114,00</a:t>
                      </a:r>
                    </a:p>
                  </a:txBody>
                  <a:tcPr marL="7620" marR="7620" marT="7620" marB="0" anchor="ctr"/>
                </a:tc>
              </a:tr>
              <a:tr h="3336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2 02 29999 05 0000 150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местным бюджетам на создание условий для развития социальной и инженерной инфраструктуры муниципальных образованиц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26 765 750,00</a:t>
                      </a:r>
                    </a:p>
                  </a:txBody>
                  <a:tcPr marL="7620" marR="7620" marT="7620" marB="0" anchor="ctr"/>
                </a:tc>
              </a:tr>
              <a:tr h="3090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2 02 30000 00 0000 150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313 429 506,88</a:t>
                      </a:r>
                    </a:p>
                  </a:txBody>
                  <a:tcPr marL="7620" marR="7620" marT="7620" marB="0" anchor="ctr"/>
                </a:tc>
              </a:tr>
              <a:tr h="4600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2 02 30013 05 0000 150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районов на обеспечение мер социальной поддержки реабилитированных лиц и лиц, признанных пострадавшими от политических репрессий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77 484,00</a:t>
                      </a:r>
                    </a:p>
                  </a:txBody>
                  <a:tcPr marL="7620" marR="7620" marT="7620" marB="0" anchor="ctr"/>
                </a:tc>
              </a:tr>
              <a:tr h="455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2 02 30027 05 0000 150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районов на содержание ребенка в семье опекуна и приемной семье, а также вознаграждение, причитающееся приемному родителю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4 213 277,00</a:t>
                      </a:r>
                    </a:p>
                  </a:txBody>
                  <a:tcPr marL="7620" marR="7620" marT="7620" marB="0" anchor="ctr"/>
                </a:tc>
              </a:tr>
              <a:tr h="4968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2 02 35120 05 0000 150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районов на осуществление полномочий по составлению (изменению) списков кандидатов в присяжные заседатели федеральных судов общей юрисдикции в Российской Федерации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65 193,00</a:t>
                      </a:r>
                    </a:p>
                  </a:txBody>
                  <a:tcPr marL="7620" marR="7620" marT="7620" marB="0" anchor="ctr"/>
                </a:tc>
              </a:tr>
              <a:tr h="767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2 02 35302 05 0000 150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районов на осуществление ежемесячных выплат на детей в возрасте от трех до семи лет включительно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37 491 616,19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02792" y="1071546"/>
            <a:ext cx="6062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ОБЪЕМ БЕЗВОЗМЕЗДНЫХ ПОСТУПЛЕНИЙ ИЗ ОБЛАСТНОГО БЮДЖЕТА В БЮДЖЕТ МУНИЦИПАЛЬНОГО РАЙОНА ЗА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9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142985"/>
          <a:ext cx="8686800" cy="474484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66870"/>
                <a:gridCol w="5786478"/>
                <a:gridCol w="1133452"/>
              </a:tblGrid>
              <a:tr h="3552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Код бюджетной классификации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32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2 02 35303 05 0000 150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общеобразовательных организаций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13 662 536,26</a:t>
                      </a:r>
                    </a:p>
                  </a:txBody>
                  <a:tcPr marL="7620" marR="7620" marT="7620" marB="0" anchor="ctr"/>
                </a:tc>
              </a:tr>
              <a:tr h="4323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2 02 35930 05 0000 150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районов на государственную регистрацию актов гражданского состояния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1 314 000,00</a:t>
                      </a:r>
                    </a:p>
                  </a:txBody>
                  <a:tcPr marL="7620" marR="7620" marT="7620" marB="0" anchor="ctr"/>
                </a:tc>
              </a:tr>
              <a:tr h="285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субвенции бюджетам муниципальных районов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256 605 400,43</a:t>
                      </a:r>
                    </a:p>
                  </a:txBody>
                  <a:tcPr marL="7620" marR="7620" marT="7620" marB="0" anchor="ctr"/>
                </a:tc>
              </a:tr>
              <a:tr h="9548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осуществлению выплаты компенсации части родительской платы за присмотр и уход за детьми, посещающими образовательные организации, реализующие образовательные программы дошкольного образования" </a:t>
                      </a:r>
                      <a:r>
                        <a:rPr lang="ru-RU" sz="11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осуществление выплаты компенсации части родительской платы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535 342,00</a:t>
                      </a:r>
                    </a:p>
                  </a:txBody>
                  <a:tcPr marL="7620" marR="7620" marT="7620" marB="0" anchor="ctr"/>
                </a:tc>
              </a:tr>
              <a:tr h="11127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осуществлению выплаты компенсации части родительской платы за присмотр и уход за детьми, посещающими образовательные организации, реализующие образовательные программы дошкольного образования" </a:t>
                      </a:r>
                      <a:r>
                        <a:rPr lang="ru-RU" sz="11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содержание работников, осуществляющих переданные государственные полномочия по выплате компенсации части родительской платы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40 911,00</a:t>
                      </a:r>
                    </a:p>
                  </a:txBody>
                  <a:tcPr marL="7620" marR="7620" marT="7620" marB="0" anchor="ctr"/>
                </a:tc>
              </a:tr>
              <a:tr h="1088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из областного бюджета местным бюджетам</a:t>
                      </a:r>
                      <a:r>
                        <a:rPr lang="ru-RU" sz="11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реализацию образовательной программы дошкольного образования в части финансирования расходов на оплату труда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работников муниципальных дошкольных образовательных организаций, расходов на приобретение учебных пособий, средств обучения, игр, игрушек (за исключением расходов на содержание зданий и оплату коммунальных услуг)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6 982 156,00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9566" y="785794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ОБЪЕМ БЕЗВОЗМЕЗДНЫХ ПОСТУПЛЕНИЙ ИЗ ОБЛАСТНОГО БЮДЖЕТА В БЮДЖЕТ МУНИЦИПАЛЬНОГО РАЙОНА ЗА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9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142984"/>
          <a:ext cx="8686800" cy="537670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66870"/>
                <a:gridCol w="5786478"/>
                <a:gridCol w="1133452"/>
              </a:tblGrid>
              <a:tr h="384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Код бюджетной классификации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726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 муниципальных районов и городских округов на осуществление отдельных государственных полномочий в соответствии с Законом Курской области "О наделении органов местного самоуправления муниципальных образований Курской области отдельными государственными полномочиями</a:t>
                      </a:r>
                      <a:r>
                        <a:rPr lang="ru-RU" sz="105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 по организации и обеспечению деятельности административных комиссий</a:t>
                      </a: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334 700,00</a:t>
                      </a:r>
                    </a:p>
                  </a:txBody>
                  <a:tcPr marL="7620" marR="7620" marT="7620" marB="0" anchor="ctr"/>
                </a:tc>
              </a:tr>
              <a:tr h="10001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"О наделении органов местного самоуправления муниципальных образований Курской области отдельными государственными полномочиями Курской области </a:t>
                      </a:r>
                      <a:r>
                        <a:rPr lang="ru-RU" sz="105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в сфере архивного дела</a:t>
                      </a: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294 652,00</a:t>
                      </a:r>
                    </a:p>
                  </a:txBody>
                  <a:tcPr marL="7620" marR="7620" marT="7620" marB="0" anchor="ctr"/>
                </a:tc>
              </a:tr>
              <a:tr h="9286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субвенции из областного бюджета бюджетам  муниципальных районов на осуществление отдельных государственных полномочий Курской области  в соответствии с Законом Курской области "О наделении органов местного самоуправления муниципальных районов Курской области отдельными государственными полномочиями Курской области</a:t>
                      </a:r>
                      <a:r>
                        <a:rPr lang="ru-RU" sz="1050" b="0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по расчету и предоставлению дотаций на выравнивание бюджетной обеспеченности городских и сельских поселений</a:t>
                      </a: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за счет средств областного бюджета"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6 767 839,00</a:t>
                      </a:r>
                    </a:p>
                  </a:txBody>
                  <a:tcPr marL="7620" marR="7620" marT="7620" marB="0" anchor="ctr"/>
                </a:tc>
              </a:tr>
              <a:tr h="10001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"О наделении органов местного самоуправления Курской области отдельными государственными полномочиями Курской области </a:t>
                      </a:r>
                      <a:r>
                        <a:rPr lang="ru-RU" sz="105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по созданию и обеспечению деятельности комиссий по делам несовершеннолетних и защите их прав</a:t>
                      </a: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334 700,00</a:t>
                      </a:r>
                    </a:p>
                  </a:txBody>
                  <a:tcPr marL="7620" marR="7620" marT="7620" marB="0" anchor="ctr"/>
                </a:tc>
              </a:tr>
              <a:tr h="1051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"О наделении органов местного самоуправления муниципальных образований Курской области отдельными государственными полномочиями Курской области </a:t>
                      </a:r>
                      <a:r>
                        <a:rPr lang="ru-RU" sz="105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в сфере трудовых отношений</a:t>
                      </a: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334 700,00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9566" y="785794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ОБЪЕМ БЕЗВОЗМЕЗДНЫХ ПОСТУПЛЕНИЙ ИЗ ОБЛАСТНОГО БЮДЖЕТА В БЮДЖЕТ МУНИЦИПАЛЬНОГО РАЙОНА ЗА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9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142984"/>
          <a:ext cx="8686800" cy="549118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66870"/>
                <a:gridCol w="5786478"/>
                <a:gridCol w="1133452"/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Код бюджетной классификации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86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по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организации деятельности органов опеки и попечительства"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на содержание работников, осуществляющих переданные государственные полномочия по организации и осуществлению деятельности по опеке и попечительству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1 004 100,00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по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финансовому обеспечению мер социальной поддержки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на предоставление компенсации расходов на оплату жилых помещений, отопления и освещения работникам муниципальных образовательных организаций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16 300 915,43</a:t>
                      </a:r>
                    </a:p>
                  </a:txBody>
                  <a:tcPr marL="7620" marR="7620" marT="7620" marB="0" anchor="ctr"/>
                </a:tc>
              </a:tr>
              <a:tr h="12306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субвенции из областного бюджета бюджетам муниципальных районов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по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предоставлению работникам муниципальных учреждений культуры  мер социальной поддержки, установленных законодательством Курской области" размер субвенций, передаваемых органам местного самоуправления муниципальных районов для осуществления государственных полномочий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по предоставлению мер социальной поддержки работникам муниципальных учреждений культуры на оплату жилья и коммунальных услуг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2 293 431,00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субвенции из областного бюджета бюджетам муниципальных районов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по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предоставлению работникам муниципальных учреждений культуры  мер социальной поддержки, установленных законодательством Курской области" размер субвенций, передаваемых органам местного самоуправления муниципальных районов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на содержание работников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, осуществляющих отдельные государственные полномочия по предоставлению работникам муниципальных учреждений культуры мер социальной поддержки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10 851,00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</a:t>
                      </a:r>
                      <a:r>
                        <a:rPr lang="ru-RU" sz="105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на реализацию основных общеобразовательных и дополнительных общеобразовательных программ в части финансирования расходов на оплату труда</a:t>
                      </a:r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 работников муниципальных общеобразовательных организаций, расходов на приобретение учебников и учебных пособий, средств обучения, игр, игрушек (за исключением расходов на содержание зданий и оплату коммунальных услуг)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211 628 851,00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9566" y="785794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ОБЪЕМ БЕЗВОЗМЕЗДНЫХ ПОСТУПЛЕНИЙ ИЗ ОБЛАСТНОГО БЮДЖЕТА В БЮДЖЕТ МУНИЦИПАЛЬНОГО РАЙОНА ЗА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9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928668"/>
          <a:ext cx="8829676" cy="5715041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95931"/>
                <a:gridCol w="5881651"/>
                <a:gridCol w="1152094"/>
              </a:tblGrid>
              <a:tr h="3893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Код бюджетной классификации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0465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в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сфере социальной защиты населения" для осуществления отдельных государственных полномочий, связанных с предоставлением социальной поддержки отдельным категориям граждан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по обеспечению продовольственными товарами по сниженным ценам и выплатой ежемесячной денежной компенсации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96 035,00</a:t>
                      </a:r>
                    </a:p>
                  </a:txBody>
                  <a:tcPr marL="7620" marR="7620" marT="7620" marB="0" anchor="ctr"/>
                </a:tc>
              </a:tr>
              <a:tr h="7063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в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сфере социальной защиты населения" на обеспечение мер социальной поддержки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ветеранов труда и тружеников тыла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4 418 681,00</a:t>
                      </a:r>
                    </a:p>
                  </a:txBody>
                  <a:tcPr marL="7620" marR="7620" marT="7620" marB="0" anchor="ctr"/>
                </a:tc>
              </a:tr>
              <a:tr h="6267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в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сфере социальной защиты населения"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 на выплату ежемесячного пособия на ребенка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1 664 850,00</a:t>
                      </a:r>
                    </a:p>
                  </a:txBody>
                  <a:tcPr marL="7620" marR="7620" marT="7620" marB="0" anchor="ctr"/>
                </a:tc>
              </a:tr>
              <a:tr h="816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в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сфере социальной защиты населения"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на содержание работников, осуществляющих переданные государственные полномочия в сфере социальной защиты населения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1 673 500,00</a:t>
                      </a:r>
                    </a:p>
                  </a:txBody>
                  <a:tcPr marL="7620" marR="7620" marT="7620" marB="0" anchor="ctr"/>
                </a:tc>
              </a:tr>
              <a:tr h="10000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в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сфере социальной защиты населения"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на содержание работников, осуществляющих отдельные государственные полномочия по назначению и выплате ежемесячной выплаты на детей в возрасте от трех до семи лет включительно"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669 400,00</a:t>
                      </a:r>
                    </a:p>
                  </a:txBody>
                  <a:tcPr marL="7620" marR="7620" marT="7620" marB="0" anchor="ctr"/>
                </a:tc>
              </a:tr>
              <a:tr h="1129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 на осуществление отдельных государственных полномочий Курской области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в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сфере социальной защиты населения"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на содержание работников, осуществляющих отдельные государственные полномочия по назначению и выплате ежемесячной выплаты на детей в возрасте от трех до семи лет включительно и пересылке ежемесячной денежной выплаты на ребенка в возрасте от трех до семи лет включительно"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535 878,00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9567" y="571480"/>
            <a:ext cx="6062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ОБЪЕМ БЕЗВОЗМЕЗДНЫХ ПОСТУПЛЕНИЙ ИЗ ОБЛАСТНОГО БЮДЖЕТА В БЮДЖЕТ МУНИЦИПАЛЬНОГО РАЙОНА ЗА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9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142985"/>
          <a:ext cx="8758238" cy="414340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81400"/>
                <a:gridCol w="5834065"/>
                <a:gridCol w="1142773"/>
              </a:tblGrid>
              <a:tr h="4484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Код бюджетной классификации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1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64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</a:t>
                      </a:r>
                      <a:endParaRPr lang="ru-RU" sz="1050" b="0" i="0" u="none" strike="noStrike" dirty="0" smtClean="0">
                        <a:solidFill>
                          <a:srgbClr val="000000"/>
                        </a:solidFill>
                        <a:latin typeface="Arial Cyr"/>
                      </a:endParaRPr>
                    </a:p>
                    <a:p>
                      <a:pPr algn="l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по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организации мероприятий при осуществлении деятельности по обращению с животными без владельцев"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на организацию проведения мероприятий при осуществлении деятельности по обращению с животными без владельцев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650 438,00</a:t>
                      </a:r>
                    </a:p>
                  </a:txBody>
                  <a:tcPr marL="7620" marR="7620" marT="7620" marB="0" anchor="ctr"/>
                </a:tc>
              </a:tr>
              <a:tr h="11161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2 02 39999 05 0000 150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субвенции из областного бюджета бюджетам муниципальных районов и городских округов на осуществление отдельных государственных полномочий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по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организации проведения мероприятий по отлову и содержанию безнадзорных животных" </a:t>
                      </a:r>
                      <a:r>
                        <a:rPr lang="ru-RU" sz="1050" b="0" i="1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на содержание работников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, осуществляющих отдельные государственные полномочия по организации проведения мероприятий по отлову и содержанию безнадзорных животных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33 470,00</a:t>
                      </a:r>
                    </a:p>
                  </a:txBody>
                  <a:tcPr marL="7620" marR="7620" marT="7620" marB="0" anchor="ctr"/>
                </a:tc>
              </a:tr>
              <a:tr h="3797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2 07 05000 05 0000 150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Прочие безвозмездные поступления в бюджеты муниципальных районов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Arial Cyr"/>
                        </a:rPr>
                        <a:t>17 500,00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7620" marR="7620" marT="7620" marB="0" anchor="ctr"/>
                </a:tc>
              </a:tr>
              <a:tr h="617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2 19 00000 00 0000 000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-11 638 566,45</a:t>
                      </a:r>
                    </a:p>
                  </a:txBody>
                  <a:tcPr marL="7620" marR="7620" marT="7620" marB="0" anchor="ctr"/>
                </a:tc>
              </a:tr>
              <a:tr h="617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2 19 60010 05 0000 150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Возврат прочих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-11 638 566,45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9566" y="642918"/>
            <a:ext cx="6062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0"/>
          <p:cNvGrpSpPr>
            <a:grpSpLocks/>
          </p:cNvGrpSpPr>
          <p:nvPr/>
        </p:nvGrpSpPr>
        <p:grpSpPr bwMode="auto">
          <a:xfrm rot="16200000">
            <a:off x="3344923" y="-1701904"/>
            <a:ext cx="2430884" cy="7263403"/>
            <a:chOff x="3624030" y="1168125"/>
            <a:chExt cx="1866710" cy="3969516"/>
          </a:xfrm>
        </p:grpSpPr>
        <p:sp>
          <p:nvSpPr>
            <p:cNvPr id="7" name="Oval 41"/>
            <p:cNvSpPr>
              <a:spLocks noChangeAspect="1" noChangeArrowheads="1"/>
            </p:cNvSpPr>
            <p:nvPr/>
          </p:nvSpPr>
          <p:spPr bwMode="auto">
            <a:xfrm rot="5400000">
              <a:off x="3711976" y="1080179"/>
              <a:ext cx="1197094" cy="1372986"/>
            </a:xfrm>
            <a:prstGeom prst="ellipse">
              <a:avLst/>
            </a:prstGeom>
            <a:gradFill rotWithShape="1">
              <a:gsLst>
                <a:gs pos="0">
                  <a:srgbClr val="3366FF">
                    <a:alpha val="64999"/>
                  </a:srgbClr>
                </a:gs>
                <a:gs pos="50000">
                  <a:srgbClr val="FFFF99"/>
                </a:gs>
                <a:gs pos="100000">
                  <a:srgbClr val="3366FF">
                    <a:alpha val="64999"/>
                  </a:srgbClr>
                </a:gs>
              </a:gsLst>
              <a:lin ang="5400000" scaled="1"/>
            </a:gradFill>
            <a:ln w="9525">
              <a:solidFill>
                <a:srgbClr val="003399"/>
              </a:solidFill>
              <a:round/>
              <a:headEnd/>
              <a:tailEnd/>
            </a:ln>
          </p:spPr>
          <p:txBody>
            <a:bodyPr lIns="21312" tIns="54132" rIns="21312" bIns="54132" anchor="ctr" anchorCtr="1"/>
            <a:lstStyle/>
            <a:p>
              <a:pPr algn="ctr" defTabSz="936382">
                <a:defRPr/>
              </a:pPr>
              <a:endParaRPr lang="ru-RU" sz="1600" b="0" dirty="0"/>
            </a:p>
            <a:p>
              <a:pPr algn="ctr" defTabSz="936382">
                <a:defRPr/>
              </a:pPr>
              <a:r>
                <a:rPr lang="ru-RU" sz="1600" dirty="0" smtClean="0">
                  <a:solidFill>
                    <a:srgbClr val="000099"/>
                  </a:solidFill>
                </a:rPr>
                <a:t>ОБЛАСТНОЙ БЮДЖЕТ</a:t>
              </a:r>
              <a:endParaRPr lang="ru-RU" sz="1600" dirty="0">
                <a:solidFill>
                  <a:srgbClr val="000099"/>
                </a:solidFill>
              </a:endParaRPr>
            </a:p>
            <a:p>
              <a:pPr defTabSz="936382">
                <a:defRPr/>
              </a:pPr>
              <a:endParaRPr lang="ru-RU" sz="1100" dirty="0">
                <a:solidFill>
                  <a:srgbClr val="000099"/>
                </a:solidFill>
              </a:endParaRPr>
            </a:p>
          </p:txBody>
        </p:sp>
        <p:sp>
          <p:nvSpPr>
            <p:cNvPr id="8" name="Oval 42"/>
            <p:cNvSpPr>
              <a:spLocks noChangeAspect="1" noChangeArrowheads="1"/>
            </p:cNvSpPr>
            <p:nvPr/>
          </p:nvSpPr>
          <p:spPr bwMode="auto">
            <a:xfrm rot="5400000">
              <a:off x="4205462" y="3852364"/>
              <a:ext cx="1197569" cy="1372986"/>
            </a:xfrm>
            <a:prstGeom prst="ellipse">
              <a:avLst/>
            </a:prstGeom>
            <a:gradFill rotWithShape="1">
              <a:gsLst>
                <a:gs pos="0">
                  <a:srgbClr val="FF99CC"/>
                </a:gs>
                <a:gs pos="50000">
                  <a:srgbClr val="FFFF99"/>
                </a:gs>
                <a:gs pos="100000">
                  <a:srgbClr val="FF99CC"/>
                </a:gs>
              </a:gsLst>
              <a:lin ang="5400000" scaled="1"/>
            </a:gradFill>
            <a:ln w="9525">
              <a:solidFill>
                <a:srgbClr val="003399"/>
              </a:solidFill>
              <a:round/>
              <a:headEnd/>
              <a:tailEnd/>
            </a:ln>
          </p:spPr>
          <p:txBody>
            <a:bodyPr lIns="108265" tIns="54132" rIns="108265" bIns="54132" anchor="ctr" anchorCtr="1"/>
            <a:lstStyle/>
            <a:p>
              <a:pPr defTabSz="935038"/>
              <a:endParaRPr lang="ru-RU" sz="1100" dirty="0"/>
            </a:p>
            <a:p>
              <a:pPr algn="ctr" defTabSz="935038"/>
              <a:r>
                <a:rPr lang="ru-RU" sz="1600" dirty="0" smtClean="0">
                  <a:solidFill>
                    <a:srgbClr val="000099"/>
                  </a:solidFill>
                </a:rPr>
                <a:t>БЮДЖЕТ МУНИЦИПАЛЬНОГО РАЙОНА</a:t>
              </a:r>
              <a:endParaRPr lang="ru-RU" sz="1600" dirty="0">
                <a:solidFill>
                  <a:srgbClr val="000099"/>
                </a:solidFill>
              </a:endParaRPr>
            </a:p>
            <a:p>
              <a:pPr defTabSz="935038"/>
              <a:endParaRPr lang="ru-RU" sz="1100" dirty="0"/>
            </a:p>
          </p:txBody>
        </p:sp>
        <p:sp>
          <p:nvSpPr>
            <p:cNvPr id="9" name="Стрелка вниз 8"/>
            <p:cNvSpPr/>
            <p:nvPr/>
          </p:nvSpPr>
          <p:spPr bwMode="auto">
            <a:xfrm rot="20803643">
              <a:off x="4362488" y="2690743"/>
              <a:ext cx="360236" cy="791811"/>
            </a:xfrm>
            <a:prstGeom prst="downArrow">
              <a:avLst/>
            </a:prstGeom>
            <a:gradFill flip="none" rotWithShape="1">
              <a:gsLst>
                <a:gs pos="0">
                  <a:srgbClr val="FF99FF"/>
                </a:gs>
                <a:gs pos="50000">
                  <a:schemeClr val="accent2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 w="9525" cap="flat" cmpd="sng" algn="ctr">
              <a:solidFill>
                <a:srgbClr val="00339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defTabSz="1082675">
                <a:defRPr/>
              </a:pPr>
              <a:endParaRPr lang="ru-RU" sz="3800"/>
            </a:p>
          </p:txBody>
        </p:sp>
      </p:grpSp>
      <p:pic>
        <p:nvPicPr>
          <p:cNvPr id="11" name="Содержимое 10" descr="47277_145387813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286124"/>
            <a:ext cx="4842164" cy="3221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7" descr="CL2ByiTJxw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1" y="2786058"/>
            <a:ext cx="9144000" cy="3857652"/>
          </a:xfrm>
          <a:prstGeom prst="rect">
            <a:avLst/>
          </a:prstGeom>
          <a:solidFill>
            <a:srgbClr val="FFFFCC"/>
          </a:solidFill>
        </p:spPr>
        <p:txBody>
          <a:bodyPr vert="horz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alt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Бюджет для граждан</a:t>
            </a:r>
            <a:r>
              <a:rPr kumimoji="0" lang="ru-RU" altLang="ru-RU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- это упрощенная версия бюджетного документа, которая использует неформальный язык и 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altLang="ru-RU" sz="3300" b="0" i="0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9286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РАСХОДЫ БЮДЖЕТА ПО ОСНОВНЫМ ФУНКЦИЯМ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8690587" cy="4798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</a:rPr>
              <a:t>Структура расходов бюджета района за 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</a:rPr>
              <a:t>2022 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</a:rPr>
              <a:t>год  по разделам и подразделам функциональной классификации </a:t>
            </a:r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[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]</a:t>
            </a:r>
            <a:endParaRPr lang="ru-RU" sz="2400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492274"/>
          <a:ext cx="8686800" cy="507999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23862"/>
                <a:gridCol w="857256"/>
                <a:gridCol w="5000660"/>
                <a:gridCol w="1143008"/>
                <a:gridCol w="1062014"/>
              </a:tblGrid>
              <a:tr h="590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Раздел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Подраздел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 в общем объеме расходов, % </a:t>
                      </a:r>
                    </a:p>
                  </a:txBody>
                  <a:tcPr marL="9525" marR="9525" marT="9525" marB="0" anchor="b">
                    <a:solidFill>
                      <a:srgbClr val="CCECFF"/>
                    </a:solidFill>
                  </a:tcPr>
                </a:tc>
              </a:tr>
              <a:tr h="2592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517 652 255,38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267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50 105 513,79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9,68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4514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 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1 489 747,19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6771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1 208 540,40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6771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14 781 763,46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2,86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392294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Судебная система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65 193,00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6771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2 790 045,33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25703"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проведения выборов и референдумов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1 950 000,00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257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27 820 224,41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5,37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257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441 098,81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4514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441 098,81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18129" y="1142984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</a:rPr>
              <a:t>Структура расходов бюджета района за 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</a:rPr>
              <a:t>2022 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</a:rPr>
              <a:t>год  по разделам и подразделам функциональной классификации </a:t>
            </a:r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[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]</a:t>
            </a:r>
            <a:endParaRPr lang="ru-RU" sz="2400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492274"/>
          <a:ext cx="8686800" cy="486568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23862"/>
                <a:gridCol w="857256"/>
                <a:gridCol w="5000660"/>
                <a:gridCol w="1143008"/>
                <a:gridCol w="1062014"/>
              </a:tblGrid>
              <a:tr h="6064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Раздел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Подраздел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 в общем объеме расходов, % </a:t>
                      </a:r>
                    </a:p>
                  </a:txBody>
                  <a:tcPr marL="9525" marR="9525" marT="9525" marB="0" anchor="b">
                    <a:solidFill>
                      <a:srgbClr val="CCECFF"/>
                    </a:solidFill>
                  </a:tcPr>
                </a:tc>
              </a:tr>
              <a:tr h="2663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10 976 744,88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2,12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2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Общеэкономические вопросы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414 197,58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9 846 410,00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1,90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814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Связь и информатика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341 283,46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2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374 853,84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3 610 759,65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0,70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3 610 759,65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0,70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348 492 422,98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67,32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15 746 104,24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3,04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316 980 172,13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61,23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5 510 915,49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1,06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3 185 331,61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0,62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7 069 899,51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1,37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38 344 040,37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7,41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37 144 136,12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7,18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1 199 904,25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647 731,8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318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Санитарно-эпидемиологическое благополучие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647 731,8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18129" y="1142984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</a:rPr>
              <a:t>Структура расходов бюджета района за 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</a:rPr>
              <a:t>2022 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</a:rPr>
              <a:t>год  по разделам и подразделам функциональной классификации </a:t>
            </a:r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[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]</a:t>
            </a:r>
            <a:endParaRPr lang="ru-RU" sz="2400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492274"/>
          <a:ext cx="8686800" cy="444993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23862"/>
                <a:gridCol w="857256"/>
                <a:gridCol w="5000660"/>
                <a:gridCol w="1143008"/>
                <a:gridCol w="1062014"/>
              </a:tblGrid>
              <a:tr h="10987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Раздел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Подраздел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 в общем объеме расходов, % </a:t>
                      </a:r>
                    </a:p>
                  </a:txBody>
                  <a:tcPr marL="9525" marR="9525" marT="9525" marB="0" anchor="b">
                    <a:solidFill>
                      <a:srgbClr val="CCECFF"/>
                    </a:solidFill>
                  </a:tcPr>
                </a:tc>
              </a:tr>
              <a:tr h="2999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57 957 462,09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11,20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728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1 382 710,83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716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10 048 349,04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1,94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329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43 809 683,21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8,46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728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социальной политики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2 716 719,01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728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308 642,0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2728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308 642,0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8149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6 767 839,0</a:t>
                      </a:r>
                      <a:endParaRPr lang="ru-RU" sz="13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  <a:tr h="5433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</a:p>
                  </a:txBody>
                  <a:tcPr marL="0" marR="0" marT="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6 767 839,0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1,31</a:t>
                      </a:r>
                    </a:p>
                  </a:txBody>
                  <a:tcPr marL="0" marR="0" marT="0" marB="0" anchor="ctr"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18128" y="1142984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571472" y="285728"/>
          <a:ext cx="8143932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РАСХОДЫ БЮДЖЕТА ЛЬГОВСКОГО РАЙОНА КУРСКОЙ ОБЛАСТИ по видам расходов за </a:t>
            </a:r>
            <a:r>
              <a:rPr lang="ru-RU" sz="2800" dirty="0" smtClean="0">
                <a:solidFill>
                  <a:srgbClr val="00B050"/>
                </a:solidFill>
              </a:rPr>
              <a:t>2022 </a:t>
            </a:r>
            <a:r>
              <a:rPr lang="ru-RU" sz="2800" dirty="0" smtClean="0">
                <a:solidFill>
                  <a:srgbClr val="00B050"/>
                </a:solidFill>
              </a:rPr>
              <a:t>год</a:t>
            </a:r>
            <a:endParaRPr lang="ru-RU" sz="2800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500174"/>
          <a:ext cx="8624918" cy="4714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0"/>
                <a:gridCol w="1481118"/>
              </a:tblGrid>
              <a:tr h="5659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Сумма, </a:t>
                      </a:r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рублей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  <a:tr h="328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ИТОГО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517 652 255,38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  <a:tr h="5792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60 833 388,65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  <a:tr h="7204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Закупка товаров, работ и услуг для обеспечения государственных (муниципальных) нужд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25 384 739,6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  <a:tr h="6505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Социальное обеспечение и иные выплаты населению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64 761 533,12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  <a:tr h="4065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Капитальные вложения в объекты государственной (муниципальной) собственности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33 641 570,51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  <a:tr h="4065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Межбюджетные трансферты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7 116 909,00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  <a:tr h="6505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Предоставление субсидий бюджетным, автономным учреждениям и иным некоммерческим организациям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320 229 497,26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  <a:tr h="4065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Иные бюджетные ассигнования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5684 617,24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СТРУКТУРА РАСХОДОВ БЮДЖЕТА ЛЬГОВСКОГО РАЙОНА КУРСКОЙ ОБЛАСТИ по видам расходов за </a:t>
            </a:r>
            <a:r>
              <a:rPr lang="ru-RU" sz="2800" dirty="0" smtClean="0">
                <a:solidFill>
                  <a:srgbClr val="7030A0"/>
                </a:solidFill>
              </a:rPr>
              <a:t>2022 </a:t>
            </a:r>
            <a:r>
              <a:rPr lang="ru-RU" sz="2800" dirty="0" smtClean="0">
                <a:solidFill>
                  <a:srgbClr val="7030A0"/>
                </a:solidFill>
              </a:rPr>
              <a:t>год</a:t>
            </a:r>
            <a:endParaRPr lang="ru-RU" sz="28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42910" y="1714488"/>
          <a:ext cx="8001056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ДИНАМИКА РАСХОДОВ</a:t>
            </a:r>
            <a:endParaRPr lang="ru-RU" sz="4000" dirty="0">
              <a:solidFill>
                <a:srgbClr val="0070C0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71472" y="1285860"/>
          <a:ext cx="7929618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МУНИЦИПАЛЬНАЯ ПРОГРАММА?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11113">
              <a:spcBef>
                <a:spcPts val="2400"/>
              </a:spcBef>
              <a:buFontTx/>
              <a:buNone/>
            </a:pPr>
            <a:r>
              <a:rPr lang="ru-RU" sz="23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МУНИЦИПАЛЬНАЯ  ПРОГРАММА  ЛЬГОВСКОГО РАЙОНА  КУРСКОЙ  ОБЛАСТИ </a:t>
            </a:r>
            <a:r>
              <a:rPr lang="ru-RU" sz="23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это комплекс мероприятий, взаимоувязанных по задачам, срокам осуществления, исполнителям и ресурсам, в сфере социально-экономического развития Льговского района Курской области.</a:t>
            </a:r>
          </a:p>
          <a:p>
            <a:pPr marL="0" indent="11113">
              <a:spcBef>
                <a:spcPts val="2400"/>
              </a:spcBef>
              <a:buFontTx/>
              <a:buNone/>
            </a:pPr>
            <a:r>
              <a:rPr lang="ru-RU" sz="23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Льговского района Курской области</a:t>
            </a:r>
            <a:r>
              <a:rPr lang="ru-RU" sz="23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300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утверждается постановлением Администрации Льговского района Курской области.</a:t>
            </a:r>
          </a:p>
          <a:p>
            <a:pPr marL="0" indent="11113">
              <a:spcBef>
                <a:spcPts val="2400"/>
              </a:spcBef>
              <a:buFontTx/>
              <a:buNone/>
            </a:pP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году в муниципальном районе «Льговского района» Курской области осуществлялась реализация </a:t>
            </a:r>
            <a:r>
              <a:rPr lang="ru-RU" sz="2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23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муниципальных программ Льговского района Курской области.</a:t>
            </a:r>
            <a:endParaRPr lang="ru-RU" sz="2300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</a:rPr>
              <a:t>«ПРОГРАММНАЯ» </a:t>
            </a: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</a:rPr>
              <a:t>структура расходов бюджета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Obmen\Безуглова\Инна НОВЫЕ\about_budge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3248" y="4913784"/>
            <a:ext cx="272075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3267068" cy="8382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ЧТО ТАКОЕ</a:t>
            </a:r>
            <a:br>
              <a:rPr lang="ru-RU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r>
              <a:rPr lang="ru-RU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БЮДЖЕТ?</a:t>
            </a:r>
            <a:endParaRPr lang="ru-RU" dirty="0"/>
          </a:p>
        </p:txBody>
      </p:sp>
      <p:sp>
        <p:nvSpPr>
          <p:cNvPr id="4" name="AutoShape 10"/>
          <p:cNvSpPr txBox="1">
            <a:spLocks noChangeArrowheads="1"/>
          </p:cNvSpPr>
          <p:nvPr/>
        </p:nvSpPr>
        <p:spPr bwMode="auto">
          <a:xfrm>
            <a:off x="714348" y="2071678"/>
            <a:ext cx="2214578" cy="1071570"/>
          </a:xfrm>
          <a:prstGeom prst="notchedRightArrow">
            <a:avLst>
              <a:gd name="adj1" fmla="val 50000"/>
              <a:gd name="adj2" fmla="val 40909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lIns="108265" tIns="54132" rIns="108265" bIns="54132">
            <a:normAutofit lnSpcReduction="10000"/>
          </a:bodyPr>
          <a:lstStyle/>
          <a:p>
            <a:pPr marL="342900" marR="0" lvl="0" indent="-342900" algn="l" defTabSz="93638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3638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ДОХОДЫ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3428992" y="1928802"/>
            <a:ext cx="2214578" cy="1292154"/>
          </a:xfrm>
          <a:prstGeom prst="ellipse">
            <a:avLst/>
          </a:prstGeom>
          <a:gradFill rotWithShape="1">
            <a:gsLst>
              <a:gs pos="0">
                <a:srgbClr val="CC0000">
                  <a:gamma/>
                  <a:shade val="46275"/>
                  <a:invGamma/>
                </a:srgbClr>
              </a:gs>
              <a:gs pos="50000">
                <a:srgbClr val="CC0000">
                  <a:alpha val="64999"/>
                </a:srgbClr>
              </a:gs>
              <a:gs pos="100000">
                <a:srgbClr val="CC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108265" tIns="54132" rIns="108265" bIns="54132"/>
          <a:lstStyle/>
          <a:p>
            <a:pPr defTabSz="936382">
              <a:defRPr/>
            </a:pPr>
            <a:endParaRPr lang="ru-RU" sz="1200" b="0" dirty="0">
              <a:solidFill>
                <a:srgbClr val="000000"/>
              </a:solidFill>
            </a:endParaRPr>
          </a:p>
          <a:p>
            <a:pPr algn="ctr" defTabSz="936382">
              <a:defRPr/>
            </a:pPr>
            <a:r>
              <a:rPr lang="ru-RU" sz="2000" i="1" dirty="0" smtClean="0">
                <a:solidFill>
                  <a:srgbClr val="000000"/>
                </a:solidFill>
              </a:rPr>
              <a:t>БЮДЖЕТ</a:t>
            </a:r>
            <a:endParaRPr lang="ru-RU" sz="2000" dirty="0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5929322" y="2000240"/>
            <a:ext cx="2152525" cy="1042236"/>
          </a:xfrm>
          <a:prstGeom prst="notchedRightArrow">
            <a:avLst>
              <a:gd name="adj1" fmla="val 50000"/>
              <a:gd name="adj2" fmla="val 40909"/>
            </a:avLst>
          </a:prstGeom>
          <a:gradFill rotWithShape="1">
            <a:gsLst>
              <a:gs pos="0">
                <a:srgbClr val="3366FF">
                  <a:gamma/>
                  <a:shade val="46275"/>
                  <a:invGamma/>
                </a:srgbClr>
              </a:gs>
              <a:gs pos="50000">
                <a:srgbClr val="3366FF">
                  <a:alpha val="67000"/>
                </a:srgbClr>
              </a:gs>
              <a:gs pos="100000">
                <a:srgbClr val="3366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08265" tIns="54132" rIns="108265" bIns="54132"/>
          <a:lstStyle/>
          <a:p>
            <a:pPr algn="l" defTabSz="936382">
              <a:defRPr/>
            </a:pPr>
            <a:endParaRPr lang="ru-RU" sz="800" b="0" dirty="0">
              <a:solidFill>
                <a:srgbClr val="000000"/>
              </a:solidFill>
            </a:endParaRPr>
          </a:p>
          <a:p>
            <a:pPr defTabSz="936382">
              <a:defRPr/>
            </a:pPr>
            <a:r>
              <a:rPr lang="ru-RU" sz="1200" b="0" dirty="0">
                <a:solidFill>
                  <a:srgbClr val="000000"/>
                </a:solidFill>
              </a:rPr>
              <a:t> </a:t>
            </a:r>
            <a:r>
              <a:rPr lang="ru-RU" sz="1500" i="1" dirty="0">
                <a:solidFill>
                  <a:srgbClr val="000000"/>
                </a:solidFill>
              </a:rPr>
              <a:t>РАСХОДЫ</a:t>
            </a:r>
            <a:endParaRPr lang="ru-RU" sz="15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429000"/>
            <a:ext cx="8358246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u="sng" dirty="0" smtClean="0">
                <a:solidFill>
                  <a:srgbClr val="003366"/>
                </a:solidFill>
                <a:latin typeface="Times New Roman" pitchFamily="18" charset="0"/>
              </a:rPr>
              <a:t>ДОХОДЫ БЮДЖЕТА</a:t>
            </a:r>
            <a:r>
              <a:rPr lang="ru-RU" u="sng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>– поступающие в бюджет денежные средства (налоги юридических и физических лиц, штрафы, административные платежи и сборы, финансовая помощь).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286256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003366"/>
                </a:solidFill>
                <a:latin typeface="Times New Roman" pitchFamily="18" charset="0"/>
              </a:rPr>
              <a:t>РАСХОДЫ БЮДЖЕТА</a:t>
            </a:r>
            <a:r>
              <a:rPr lang="ru-RU" u="sng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>– 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214290"/>
            <a:ext cx="56435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БЮДЖЕТ- </a:t>
            </a:r>
            <a:r>
              <a:rPr lang="ru-RU" dirty="0" smtClean="0">
                <a:solidFill>
                  <a:srgbClr val="7030A0"/>
                </a:solidFill>
              </a:rPr>
              <a:t>это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300" dirty="0" smtClean="0">
                <a:solidFill>
                  <a:srgbClr val="00B0F0"/>
                </a:solidFill>
              </a:rPr>
              <a:t>Бюджет муниципального района за </a:t>
            </a:r>
            <a:r>
              <a:rPr lang="ru-RU" sz="2300" dirty="0" smtClean="0">
                <a:solidFill>
                  <a:srgbClr val="00B0F0"/>
                </a:solidFill>
              </a:rPr>
              <a:t>2022 </a:t>
            </a:r>
            <a:r>
              <a:rPr lang="ru-RU" sz="2300" dirty="0" smtClean="0">
                <a:solidFill>
                  <a:srgbClr val="00B0F0"/>
                </a:solidFill>
              </a:rPr>
              <a:t>год  в разрезе государственных программ Курской области [1]</a:t>
            </a:r>
            <a:endParaRPr lang="ru-RU" sz="2300" dirty="0">
              <a:solidFill>
                <a:srgbClr val="00B0F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285860"/>
          <a:ext cx="8686800" cy="4703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67596"/>
                <a:gridCol w="1419204"/>
              </a:tblGrid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муниципальной программы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год, </a:t>
                      </a:r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"Развитие культуры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38 887 622,37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"Социальная поддержка граждан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53 032 645,76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"Развитие образования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316 964 712,29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"Управление муниципальным имуществом и земельными ресурсами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383 810,30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«Охрана окружающей среды в Льговском районе Курской области»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253 398,00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"Обеспечение доступным и комфортным жильем и коммунальными услугами граждан Льговского района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3 7448 786,00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"Повышение эффективности работы с  молодежью,  организация отдыха и оздоровления детей, молодежи, развитие физической культуры и спорта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3 493 973,61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муниципальной службы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57256"/>
          </a:xfrm>
        </p:spPr>
        <p:txBody>
          <a:bodyPr>
            <a:noAutofit/>
          </a:bodyPr>
          <a:lstStyle/>
          <a:p>
            <a:pPr algn="ctr"/>
            <a:r>
              <a:rPr lang="ru-RU" sz="2300" dirty="0" smtClean="0">
                <a:solidFill>
                  <a:srgbClr val="00B0F0"/>
                </a:solidFill>
              </a:rPr>
              <a:t>Бюджет муниципального района за </a:t>
            </a:r>
            <a:r>
              <a:rPr lang="ru-RU" sz="2300" dirty="0" smtClean="0">
                <a:solidFill>
                  <a:srgbClr val="00B0F0"/>
                </a:solidFill>
              </a:rPr>
              <a:t>2022 </a:t>
            </a:r>
            <a:r>
              <a:rPr lang="ru-RU" sz="2300" dirty="0" smtClean="0">
                <a:solidFill>
                  <a:srgbClr val="00B0F0"/>
                </a:solidFill>
              </a:rPr>
              <a:t>год  в разрезе государственных программ Курской области [2]</a:t>
            </a:r>
            <a:endParaRPr lang="ru-RU" sz="2300" dirty="0">
              <a:solidFill>
                <a:srgbClr val="00B0F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285859"/>
          <a:ext cx="8686800" cy="5442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67596"/>
                <a:gridCol w="1419204"/>
              </a:tblGrid>
              <a:tr h="4776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муниципальной программы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год, </a:t>
                      </a:r>
                      <a:r>
                        <a:rPr lang="ru-RU" sz="1600" b="1" i="1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82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"Сохранение и развитие архивного дела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345 871,05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07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"Развитие транспортной системы, обеспечение перевозки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пассажиров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Льговском районе Курской области и безопасности дорожного движения"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9 846 410,00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7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"Профилактика правонарушений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360 103,57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07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"Защита населения и территории от чрезвычайных ситуаций, обеспечение пожарной безопасности и безопасности людей на водных объектах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441 098,81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82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"Повышение эффективности управления муниципальными финансами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9 557 884,33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82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"Содействие занятости населения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414 197,58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82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информационного общества в Льговском районе Курской области»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341 283,46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07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"Отлов и стерилизация безнадзорных (бездомных) животных на территории муниципального района "Льговский район"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680 652,91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5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472 453 150,04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Obmen\Безуглова\Инна\культу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140000">
            <a:off x="1547999" y="4572007"/>
            <a:ext cx="1873890" cy="169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 бюджета на реализацию муниципальной программы 01 «Развитие культуры в Льговском районе Курской области»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85926"/>
          <a:ext cx="8686800" cy="2754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994"/>
                <a:gridCol w="3643338"/>
                <a:gridCol w="1214446"/>
                <a:gridCol w="1143008"/>
                <a:gridCol w="1062014"/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программы (подпрограммы)</a:t>
                      </a: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программы (подпрограммы)</a:t>
                      </a: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Плановое назначение</a:t>
                      </a: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 "Развитие культуры в Льговском районе Курской области "</a:t>
                      </a:r>
                    </a:p>
                  </a:txBody>
                  <a:tcPr marL="7620" marR="7620" marT="762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39 525 896,25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38 887 622,37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98,4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</a:tr>
              <a:tr h="2689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620" marR="7620" marT="762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01 1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"Искусство"</a:t>
                      </a:r>
                    </a:p>
                  </a:txBody>
                  <a:tcPr marL="7620" marR="7620" marT="762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128 27 068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12 636 575,29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98,5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01 2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"Наследие"</a:t>
                      </a:r>
                    </a:p>
                  </a:txBody>
                  <a:tcPr marL="7620" marR="7620" marT="762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23 205 493,00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22 757 711,83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98,1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01 3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"Управление муниципальной программой и обеспечение условий реализации"</a:t>
                      </a:r>
                    </a:p>
                  </a:txBody>
                  <a:tcPr marL="7620" marR="7620" marT="7620" marB="0" anchor="b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3 493 335,25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3 493 335,25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7620" marR="7620" marT="7620" marB="0" anchor="ctr"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9565" y="1428736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  <p:pic>
        <p:nvPicPr>
          <p:cNvPr id="7" name="Picture 1" descr="F:\Obmen\Безуглова\Инна\22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40000">
            <a:off x="6287981" y="4668042"/>
            <a:ext cx="2189646" cy="169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698f0668620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5394960"/>
            <a:ext cx="1950720" cy="1463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JrYlD9Gn3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00000">
            <a:off x="6996871" y="138855"/>
            <a:ext cx="17526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 бюджета на реализацию муниципальной программы 02 «Социальная поддержка граждан в Льговском районе Курской области»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3888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556"/>
                <a:gridCol w="3571900"/>
                <a:gridCol w="1214446"/>
                <a:gridCol w="1143008"/>
                <a:gridCol w="1204890"/>
              </a:tblGrid>
              <a:tr h="417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программы (подпрограммы)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программы (подпрограммы)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Плановое назначение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ctr"/>
                </a:tc>
              </a:tr>
              <a:tr h="7067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"Социальная поддержка граждан в Льговском районе Курской области"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54 444 438,96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53 032 645,76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97,4</a:t>
                      </a:r>
                    </a:p>
                  </a:txBody>
                  <a:tcPr marL="7620" marR="7620" marT="7620" marB="0" anchor="ctr"/>
                </a:tc>
              </a:tr>
              <a:tr h="1993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</a:tr>
              <a:tr h="7067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02 1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 "Управление муниципальной программой и обеспечение условий реализации"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2 374 877,13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2 356 615,44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99,2</a:t>
                      </a:r>
                    </a:p>
                  </a:txBody>
                  <a:tcPr marL="7620" marR="7620" marT="7620" marB="0" anchor="ctr"/>
                </a:tc>
              </a:tr>
              <a:tr h="7067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02 2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 мер социальной поддержки отдельных категорий граждан"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46 504 640,83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45 121 692,65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97,0</a:t>
                      </a:r>
                    </a:p>
                  </a:txBody>
                  <a:tcPr marL="7620" marR="7620" marT="7620" marB="0" anchor="ctr"/>
                </a:tc>
              </a:tr>
              <a:tr h="9398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02 3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"Улучшение демографической ситуации, совершенствование социальной поддержки семьи и детей"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5 564 921,00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5 554 337,67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99,8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6" name="Picture 1" descr="F:\Obmen\Безуглова\Последние фото\639_57d67235528d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5429264"/>
            <a:ext cx="2409582" cy="1173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F:\Obmen\Безуглова\Инна НОВЫЕ\7-(page-picture-large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5429264"/>
            <a:ext cx="2571768" cy="1269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537745" y="1214422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:\Documents and Settings\Bezuglova_I\Рабочий стол\Картинка\8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24934" cy="12990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 бюджета на реализацию муниципальной программы 03 «Развитие образования в Льговском районе Курской области»</a:t>
            </a:r>
            <a:endParaRPr lang="ru-RU" sz="2400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24919" cy="3489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1496"/>
                <a:gridCol w="3546455"/>
                <a:gridCol w="1276724"/>
                <a:gridCol w="1205795"/>
                <a:gridCol w="1054449"/>
              </a:tblGrid>
              <a:tr h="5175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программы (подпрограммы)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7F9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программы (подпрограммы)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7F9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Плановое назначение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7F9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7F9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7F9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"Развитие образования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325 516 731,15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316 964 712,29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59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5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C4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03 1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 "Управление муниципальной программой и обеспечение условий реализации"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7 586 977,75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7 069 899,51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 дошкольного и общего образования детей"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311 135 757,40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304 383 897,29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97,8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03 3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 дополнительного образования и системы воспитания детей"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6 793 996,00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5 510 915,49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bibbli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143512"/>
            <a:ext cx="2286000" cy="1535112"/>
          </a:xfrm>
          <a:prstGeom prst="rect">
            <a:avLst/>
          </a:prstGeom>
          <a:solidFill>
            <a:schemeClr val="tx1">
              <a:lumMod val="8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361004" y="1214422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  <p:pic>
        <p:nvPicPr>
          <p:cNvPr id="8" name="Рисунок 7" descr="52301691-c4a9-b39e-c4a9-b3911e622765.photo.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4766750"/>
            <a:ext cx="1706402" cy="209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3231562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0"/>
            <a:ext cx="4071966" cy="1950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 бюджета на реализацию муниципальной программы 07 "Обеспечение доступным и комфортным жильем и коммунальными услугами граждан Льговского района Курской области"</a:t>
            </a:r>
            <a:endParaRPr lang="ru-RU" sz="2000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85926"/>
          <a:ext cx="8686800" cy="50720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23994"/>
                <a:gridCol w="3571900"/>
                <a:gridCol w="1285884"/>
                <a:gridCol w="1162088"/>
                <a:gridCol w="1042934"/>
              </a:tblGrid>
              <a:tr h="5281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Код программы (подпрограммы)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 (подпрограммы)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Плановое назначение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59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"Обеспечение доступным и комфортным жильем и коммунальными услугами граждан Льговского района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37 877 665,50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37 448 786,00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6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5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089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07 2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 "Создание условий для обеспечения доступным и комфортным жильем граждан в Льговском районе Курской области"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34 877 665,50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34 448 857,76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100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07 3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качественными услугами ЖКХ населения Льговского района Курской области" муниципальной программы "Обеспечение доступным и комфортным жильем и коммунальными услугами граждан Льговского района Курской области"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3 000 000,00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2 999 928,24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61004" y="1214422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  <p:sp>
        <p:nvSpPr>
          <p:cNvPr id="1026" name="AutoShape 2" descr="http://www.krassever.ru/upload/resize_cache/iblock/911/800_600_1/krzvsebklvzivcbw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partakia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5529756"/>
            <a:ext cx="1731804" cy="1328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 бюджета на реализацию муниципальной программы 08 «Повышение эффективности работы с  молодежью,  организация отдыха и оздоровления детей, молодежи, развитие физической культуры и спорта в Льговском районе Курской области»</a:t>
            </a:r>
            <a:endParaRPr lang="ru-RU" sz="2000" dirty="0">
              <a:solidFill>
                <a:srgbClr val="FF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14488"/>
          <a:ext cx="8686800" cy="4088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556"/>
                <a:gridCol w="3643338"/>
                <a:gridCol w="1214446"/>
                <a:gridCol w="1143008"/>
                <a:gridCol w="1133452"/>
              </a:tblGrid>
              <a:tr h="5175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программы (подпрограммы)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программы (подпрограммы)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Плановое назначение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Повышение эффективности работы с  молодежью,  организация отдыха и оздоровления детей, молодежи, развитие физической культуры и спорта в Льговском районе Курской области"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3 732 263,00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3 493 973,61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93,6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5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08 2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 "Повышение эффективности реализации молодежной политики"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137000,00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135500,00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98,9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08 3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"Реализация муниципальной политики в сфере физической культуры и спорта"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310 130,00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308 642,00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99,5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08 4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"Оздоровление и отдых детей"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3 285 133,00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3 049 831,61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92,8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9565" y="1428736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  <p:pic>
        <p:nvPicPr>
          <p:cNvPr id="7" name="Рисунок 6" descr="015707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5459472"/>
            <a:ext cx="2428892" cy="1398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8" descr="Ozdorovlenie_images_2017_03_thumbs_large1000_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9" y="5639648"/>
            <a:ext cx="2000263" cy="121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 бюджета на реализацию муниципальной программы 11 «Развитие транспортной системы, обеспечение перевозки пассажиров в Льговском районе Курской области и безопасности дорожного движения»</a:t>
            </a:r>
            <a:endParaRPr lang="ru-RU" sz="2000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2612072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1737360"/>
                <a:gridCol w="3387096"/>
                <a:gridCol w="1285884"/>
                <a:gridCol w="1143008"/>
                <a:gridCol w="1133452"/>
              </a:tblGrid>
              <a:tr h="588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</a:rPr>
                        <a:t>Код программы (подпрограммы)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</a:rPr>
                        <a:t>Наименование программы (подпрограммы)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rgbClr val="002060"/>
                          </a:solidFill>
                        </a:rPr>
                        <a:t>Плановое назначение</a:t>
                      </a:r>
                      <a:endParaRPr lang="ru-RU" sz="1400" b="1" i="0" u="none" strike="noStrike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rgbClr val="002060"/>
                          </a:solidFill>
                        </a:rPr>
                        <a:t>Исполнено</a:t>
                      </a:r>
                      <a:endParaRPr lang="ru-RU" sz="1400" b="1" i="0" u="none" strike="noStrike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rgbClr val="002060"/>
                          </a:solidFill>
                        </a:rPr>
                        <a:t>% исполнения</a:t>
                      </a:r>
                      <a:endParaRPr lang="ru-RU" sz="1400" b="1" i="0" u="none" strike="noStrike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транспортной системы, обеспечение перевозки пассижиров в Льговском районе Курской области и безопасности дорожного движения"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14 561 877,88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9 846 410,00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67,6</a:t>
                      </a:r>
                    </a:p>
                  </a:txBody>
                  <a:tcPr marL="7620" marR="7620" marT="7620" marB="0" anchor="ctr"/>
                </a:tc>
              </a:tr>
              <a:tr h="3009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 "Развитие сети автомобильных дорог в Льговском районе Курской области"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14 561 877,88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9 846 410,00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67,6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5" name="Рисунок 4" descr="122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0000">
            <a:off x="5634868" y="4640770"/>
            <a:ext cx="2665074" cy="2051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knf091fa06aaeb10b5477c95d1ad588950e_8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429132"/>
            <a:ext cx="3357586" cy="2232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8289566" y="1214422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ruo.ch-adm.ru/sites/default/files/1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719033"/>
            <a:ext cx="3834428" cy="2138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 бюджета на реализацию муниципальной программы 13 «Защита населения и территории от чрезвычайных ситуаций, обеспечение пожарной безопасности и безопасности людей на водных объектах в Льговском районе Курской области»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14488"/>
          <a:ext cx="8686800" cy="3823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6"/>
                <a:gridCol w="3714776"/>
                <a:gridCol w="1214446"/>
                <a:gridCol w="1071570"/>
                <a:gridCol w="1114372"/>
              </a:tblGrid>
              <a:tr h="571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программы (подпрограммы)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программы (подпрограммы)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Плановое назначение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620" marR="7620" marT="7620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"Защита населения и территории от чрезвычайных ситуаций, обеспечение пожарной безопасности и безопасности людей на водных объектах в Льговском районе Курской области"</a:t>
                      </a:r>
                    </a:p>
                  </a:txBody>
                  <a:tcPr marL="7620" marR="7620" marT="7620" marB="0" anchor="b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540 000,00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441 098,81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81,7</a:t>
                      </a:r>
                    </a:p>
                  </a:txBody>
                  <a:tcPr marL="7620" marR="7620" marT="7620" marB="0" anchor="ctr">
                    <a:solidFill>
                      <a:srgbClr val="FFFF66"/>
                    </a:solidFill>
                  </a:tcPr>
                </a:tc>
              </a:tr>
              <a:tr h="2419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620" marR="7620" marT="762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13 1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комплексной безопасности жизнедеятельности населения от чрезвычайных ситуаций природного и техногенного характера, стабильности техногенной обстановки в  Льговском районе  Курской области </a:t>
                      </a:r>
                    </a:p>
                  </a:txBody>
                  <a:tcPr marL="7620" marR="7620" marT="762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10 000,00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13 2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 "Снижение рисков и смягчение последствий чрезвычайных ситуаций природного и техногенного характера в Льговском районе Курской области"</a:t>
                      </a: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530 000,00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441 098,81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83,2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9567" y="1428736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357166"/>
            <a:ext cx="2428892" cy="11459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 бюджета на реализацию муниципальной программы 14 «Повышение эффективности управления муниципальными финансами в Льговском районе Курской области»</a:t>
            </a:r>
            <a:endParaRPr lang="ru-RU" sz="2000" dirty="0">
              <a:solidFill>
                <a:srgbClr val="0070C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785926"/>
          <a:ext cx="8686800" cy="3071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360"/>
                <a:gridCol w="3406176"/>
                <a:gridCol w="1285884"/>
                <a:gridCol w="1071570"/>
                <a:gridCol w="1185810"/>
              </a:tblGrid>
              <a:tr h="626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программы (подпрограммы)</a:t>
                      </a:r>
                    </a:p>
                  </a:txBody>
                  <a:tcPr marL="9525" marR="9525" marT="9525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программы (подпрограммы)</a:t>
                      </a:r>
                    </a:p>
                  </a:txBody>
                  <a:tcPr marL="9525" marR="9525" marT="9525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Плановое назначение</a:t>
                      </a:r>
                    </a:p>
                  </a:txBody>
                  <a:tcPr marL="9525" marR="9525" marT="9525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</a:t>
                      </a:r>
                    </a:p>
                  </a:txBody>
                  <a:tcPr marL="9525" marR="9525" marT="9525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ctr">
                    <a:solidFill>
                      <a:srgbClr val="FFFF66"/>
                    </a:solidFill>
                  </a:tcPr>
                </a:tc>
              </a:tr>
              <a:tr h="8096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"Повышение эффективности управления муниципальными финансами"</a:t>
                      </a:r>
                    </a:p>
                  </a:txBody>
                  <a:tcPr marL="7620" marR="7620" marT="762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9 670 046,00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9 557 884,33</a:t>
                      </a:r>
                      <a:endParaRPr lang="ru-RU" sz="14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98,8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838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5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542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14 2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 "Эффективная система межбюджетных отношений"</a:t>
                      </a: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6 767 839,00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6 767 839,00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8096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14 3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"Управление муниципальной программой и обеспечение условий реализации"</a:t>
                      </a: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2 902 207,00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2 790 045,33</a:t>
                      </a:r>
                      <a:endParaRPr lang="ru-RU" sz="14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96,1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289566" y="1428736"/>
            <a:ext cx="6062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  <p:pic>
        <p:nvPicPr>
          <p:cNvPr id="8" name="Picture 3" descr="F:\Obmen\Безуглова\Инна\бюдж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714884"/>
            <a:ext cx="3571900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5214942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ОСНОВНЫЕ ХАРАКТЕРИСТИКИ БЮДЖЕТА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</a:rPr>
              <a:t>ДОХОДЫ</a:t>
            </a:r>
            <a:r>
              <a:rPr lang="ru-RU" b="1" dirty="0" smtClean="0">
                <a:solidFill>
                  <a:srgbClr val="003366"/>
                </a:solidFill>
                <a:latin typeface="Times New Roman" pitchFamily="18" charset="0"/>
              </a:rPr>
              <a:t> –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РАСХОДЫ</a:t>
            </a:r>
            <a:r>
              <a:rPr lang="ru-RU" b="1" dirty="0" smtClean="0">
                <a:solidFill>
                  <a:srgbClr val="003366"/>
                </a:solidFill>
                <a:latin typeface="Times New Roman" pitchFamily="18" charset="0"/>
              </a:rPr>
              <a:t> =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ДЕФИЦИТ</a:t>
            </a:r>
            <a:r>
              <a:rPr lang="ru-RU" b="1" dirty="0" smtClean="0">
                <a:solidFill>
                  <a:srgbClr val="003366"/>
                </a:solidFill>
                <a:latin typeface="Times New Roman" pitchFamily="18" charset="0"/>
              </a:rPr>
              <a:t> (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</a:rPr>
              <a:t>ПРОФИЦИТ)</a:t>
            </a:r>
          </a:p>
          <a:p>
            <a:pPr>
              <a:buNone/>
            </a:pPr>
            <a:endParaRPr lang="ru-RU" b="1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</a:rPr>
              <a:t>ДЕФИЦИТ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rgbClr val="003366"/>
                </a:solidFill>
                <a:latin typeface="Times New Roman" pitchFamily="18" charset="0"/>
              </a:rPr>
              <a:t>– </a:t>
            </a: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>превышение расходов над доходами</a:t>
            </a:r>
          </a:p>
          <a:p>
            <a:pPr>
              <a:buNone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источниках покрытия</a:t>
            </a:r>
          </a:p>
          <a:p>
            <a:pPr>
              <a:buNone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>дефицита – использовать остатки, взять в долг)</a:t>
            </a:r>
          </a:p>
          <a:p>
            <a:pPr>
              <a:buNone/>
            </a:pPr>
            <a:endParaRPr lang="ru-RU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ru-RU" b="1" u="sng" dirty="0" smtClean="0">
                <a:solidFill>
                  <a:srgbClr val="7030A0"/>
                </a:solidFill>
                <a:latin typeface="Times New Roman" pitchFamily="18" charset="0"/>
              </a:rPr>
              <a:t>ПРОФИЦИТ</a:t>
            </a:r>
            <a:r>
              <a:rPr lang="ru-RU" b="1" dirty="0" smtClean="0">
                <a:solidFill>
                  <a:srgbClr val="003366"/>
                </a:solidFill>
                <a:latin typeface="Times New Roman" pitchFamily="18" charset="0"/>
              </a:rPr>
              <a:t> – </a:t>
            </a: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>превышение доходов над расходами</a:t>
            </a:r>
          </a:p>
          <a:p>
            <a:pPr>
              <a:buNone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использовании доходов – </a:t>
            </a:r>
          </a:p>
          <a:p>
            <a:pPr>
              <a:buNone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>накапливать резервы, остатки, погашать долг)</a:t>
            </a:r>
          </a:p>
        </p:txBody>
      </p:sp>
      <p:pic>
        <p:nvPicPr>
          <p:cNvPr id="4" name="Picture 2" descr="F:\Obmen\Безуглова\Инна\img_h8a8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42852"/>
            <a:ext cx="2097642" cy="1357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Межбюджетные трансферты </a:t>
            </a:r>
            <a:r>
              <a:rPr lang="ru-RU" sz="2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это денежные средства, передаваемые из одного бюджета бюджетной системы Российской Федерации другому</a:t>
            </a: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endParaRPr lang="ru-RU" dirty="0"/>
          </a:p>
        </p:txBody>
      </p:sp>
      <p:pic>
        <p:nvPicPr>
          <p:cNvPr id="4" name="Рисунок 2"/>
          <p:cNvPicPr preferRelativeResize="0"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142984"/>
            <a:ext cx="8715436" cy="571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4282" y="1000108"/>
            <a:ext cx="2580188" cy="2376834"/>
          </a:xfrm>
          <a:prstGeom prst="rect">
            <a:avLst/>
          </a:prstGeom>
          <a:blipFill>
            <a:blip r:embed="rId3" cstate="print">
              <a:extLst/>
            </a:blip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642910" y="2000240"/>
            <a:ext cx="1371627" cy="43888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kern="10" dirty="0">
                <a:ln w="6600">
                  <a:solidFill>
                    <a:srgbClr val="17375E"/>
                  </a:solidFill>
                  <a:round/>
                  <a:headEnd/>
                  <a:tailEnd/>
                </a:ln>
                <a:solidFill>
                  <a:srgbClr val="6699FF"/>
                </a:solidFill>
                <a:effectLst>
                  <a:outerShdw dist="38100" dir="2700000" algn="tl" rotWithShape="0">
                    <a:srgbClr val="C0504D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7" name="Shape 6"/>
          <p:cNvSpPr/>
          <p:nvPr/>
        </p:nvSpPr>
        <p:spPr>
          <a:xfrm rot="2042629">
            <a:off x="2879498" y="343688"/>
            <a:ext cx="3674625" cy="2990118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0070C0"/>
          </a:solidFill>
          <a:ln>
            <a:solidFill>
              <a:schemeClr val="bg1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/>
          <a:srcRect l="38300" t="55600" r="41503" b="499"/>
          <a:stretch/>
        </p:blipFill>
        <p:spPr>
          <a:xfrm>
            <a:off x="6357950" y="1571612"/>
            <a:ext cx="2232247" cy="2520280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sp>
        <p:nvSpPr>
          <p:cNvPr id="9" name="AutoShape 31"/>
          <p:cNvSpPr>
            <a:spLocks noChangeArrowheads="1"/>
          </p:cNvSpPr>
          <p:nvPr/>
        </p:nvSpPr>
        <p:spPr bwMode="auto">
          <a:xfrm rot="3129697">
            <a:off x="3486964" y="2823022"/>
            <a:ext cx="3492062" cy="794982"/>
          </a:xfrm>
          <a:prstGeom prst="notchedRightArrow">
            <a:avLst>
              <a:gd name="adj1" fmla="val 50000"/>
              <a:gd name="adj2" fmla="val 153718"/>
            </a:avLst>
          </a:prstGeom>
          <a:solidFill>
            <a:srgbClr val="FF9999"/>
          </a:solidFill>
          <a:ln w="15875">
            <a:solidFill>
              <a:schemeClr val="tx2"/>
            </a:solidFill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14942" y="4714884"/>
            <a:ext cx="3143272" cy="17699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Иные межбюджетные трансферты </a:t>
            </a:r>
            <a:r>
              <a:rPr lang="ru-RU" sz="1400" b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 </a:t>
            </a:r>
            <a:r>
              <a:rPr lang="ru-RU" sz="14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–</a:t>
            </a:r>
            <a:r>
              <a:rPr lang="ru-RU" sz="1400" b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7030A0"/>
                </a:solidFill>
                <a:latin typeface="+mn-lt"/>
              </a:rPr>
              <a:t>предоставляются в случаях и порядке, предусмотренных законами и иными нормативными правовыми актами</a:t>
            </a:r>
            <a:endParaRPr lang="ru-RU" sz="1400" b="1" i="1" kern="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AutoShape 31"/>
          <p:cNvSpPr>
            <a:spLocks noChangeArrowheads="1"/>
          </p:cNvSpPr>
          <p:nvPr/>
        </p:nvSpPr>
        <p:spPr bwMode="auto">
          <a:xfrm rot="6977214">
            <a:off x="1701858" y="2830510"/>
            <a:ext cx="3003029" cy="826430"/>
          </a:xfrm>
          <a:prstGeom prst="notchedRightArrow">
            <a:avLst>
              <a:gd name="adj1" fmla="val 50000"/>
              <a:gd name="adj2" fmla="val 76312"/>
            </a:avLst>
          </a:prstGeom>
          <a:solidFill>
            <a:srgbClr val="FF9999"/>
          </a:solidFill>
          <a:ln w="15875">
            <a:solidFill>
              <a:schemeClr val="tx2"/>
            </a:solidFill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1472" y="4786322"/>
            <a:ext cx="3112280" cy="164307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eaLnBrk="1" fontAlgn="auto" hangingPunct="1">
              <a:lnSpc>
                <a:spcPts val="168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b="1" kern="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eaLnBrk="1" fontAlgn="auto" hangingPunct="1">
              <a:lnSpc>
                <a:spcPts val="168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Дотации </a:t>
            </a:r>
            <a:r>
              <a:rPr lang="ru-RU" sz="14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</a:t>
            </a:r>
          </a:p>
          <a:p>
            <a:pPr algn="ctr" eaLnBrk="1" fontAlgn="auto" hangingPunct="1">
              <a:lnSpc>
                <a:spcPts val="168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7030A0"/>
                </a:solidFill>
                <a:latin typeface="+mn-lt"/>
              </a:rPr>
              <a:t>предоставляются на безвозмездной и безвозвратной основе без установления направлений и условий их использования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kern="0" dirty="0">
              <a:solidFill>
                <a:srgbClr val="7030A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Оказание финансовой помощи в виде </a:t>
            </a:r>
            <a:br>
              <a:rPr lang="ru-RU" sz="24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межбюджетных трансфертов в </a:t>
            </a:r>
            <a:r>
              <a:rPr lang="ru-RU" sz="24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2022 </a:t>
            </a:r>
            <a:r>
              <a:rPr lang="ru-RU" sz="24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году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45593"/>
          <a:ext cx="4195762" cy="175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5945"/>
                <a:gridCol w="1279817"/>
              </a:tblGrid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Сумма, тыс.рублей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Всего, 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них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: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6 767 839,00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Финансовая помощь местным бюджетам – всего, </a:t>
                      </a:r>
                      <a:b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6 767 839,00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27336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Дотации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6 767 839,00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grpSp>
        <p:nvGrpSpPr>
          <p:cNvPr id="5" name="Group 213"/>
          <p:cNvGrpSpPr>
            <a:grpSpLocks/>
          </p:cNvGrpSpPr>
          <p:nvPr/>
        </p:nvGrpSpPr>
        <p:grpSpPr bwMode="auto">
          <a:xfrm>
            <a:off x="3286775" y="3929819"/>
            <a:ext cx="5346438" cy="2469499"/>
            <a:chOff x="2131" y="3910"/>
            <a:chExt cx="2348" cy="821"/>
          </a:xfrm>
        </p:grpSpPr>
        <p:sp>
          <p:nvSpPr>
            <p:cNvPr id="7" name="Oval 200"/>
            <p:cNvSpPr>
              <a:spLocks noChangeAspect="1" noChangeArrowheads="1"/>
            </p:cNvSpPr>
            <p:nvPr/>
          </p:nvSpPr>
          <p:spPr bwMode="auto">
            <a:xfrm>
              <a:off x="3637" y="4100"/>
              <a:ext cx="842" cy="631"/>
            </a:xfrm>
            <a:prstGeom prst="ellipse">
              <a:avLst/>
            </a:prstGeom>
            <a:gradFill rotWithShape="1">
              <a:gsLst>
                <a:gs pos="0">
                  <a:srgbClr val="00FF00"/>
                </a:gs>
                <a:gs pos="50000">
                  <a:srgbClr val="90FF90"/>
                </a:gs>
                <a:gs pos="100000">
                  <a:srgbClr val="00FF00"/>
                </a:gs>
              </a:gsLst>
              <a:lin ang="189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36000" tIns="54132" rIns="36000" bIns="54132" anchor="ctr" anchorCtr="1"/>
            <a:lstStyle/>
            <a:p>
              <a:pPr algn="ctr" defTabSz="935038">
                <a:defRPr/>
              </a:pPr>
              <a:r>
                <a:rPr lang="ru-RU" sz="1200" dirty="0" smtClean="0">
                  <a:solidFill>
                    <a:srgbClr val="000000"/>
                  </a:solidFill>
                </a:rPr>
                <a:t>Бюджеты сельских поселений</a:t>
              </a:r>
              <a:endParaRPr lang="ru-RU" sz="1200" dirty="0"/>
            </a:p>
          </p:txBody>
        </p:sp>
        <p:sp>
          <p:nvSpPr>
            <p:cNvPr id="12" name="Oval 205"/>
            <p:cNvSpPr>
              <a:spLocks noChangeAspect="1" noChangeArrowheads="1"/>
            </p:cNvSpPr>
            <p:nvPr/>
          </p:nvSpPr>
          <p:spPr bwMode="auto">
            <a:xfrm>
              <a:off x="2131" y="3910"/>
              <a:ext cx="1015" cy="647"/>
            </a:xfrm>
            <a:prstGeom prst="ellipse">
              <a:avLst/>
            </a:prstGeom>
            <a:gradFill rotWithShape="1">
              <a:gsLst>
                <a:gs pos="0">
                  <a:srgbClr val="CC99FF"/>
                </a:gs>
                <a:gs pos="50000">
                  <a:srgbClr val="FFCCFF"/>
                </a:gs>
                <a:gs pos="100000">
                  <a:srgbClr val="CC99FF"/>
                </a:gs>
              </a:gsLst>
              <a:lin ang="189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08265" tIns="54132" rIns="108265" bIns="54132" anchor="ctr" anchorCtr="1"/>
            <a:lstStyle/>
            <a:p>
              <a:pPr algn="ctr" defTabSz="935038"/>
              <a:r>
                <a:rPr lang="ru-RU" sz="1200" u="sng" dirty="0">
                  <a:solidFill>
                    <a:srgbClr val="000000"/>
                  </a:solidFill>
                </a:rPr>
                <a:t>Бюджет</a:t>
              </a:r>
            </a:p>
            <a:p>
              <a:pPr algn="ctr" defTabSz="935038"/>
              <a:r>
                <a:rPr lang="ru-RU" sz="1200" u="sng" dirty="0" smtClean="0">
                  <a:solidFill>
                    <a:srgbClr val="000000"/>
                  </a:solidFill>
                </a:rPr>
                <a:t>муниципального района</a:t>
              </a:r>
              <a:endParaRPr lang="ru-RU" sz="1200" u="sng" dirty="0"/>
            </a:p>
          </p:txBody>
        </p:sp>
      </p:grpSp>
      <p:pic>
        <p:nvPicPr>
          <p:cNvPr id="14" name="Рисунок 15" descr="1untitled(33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571612"/>
            <a:ext cx="21602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43"/>
          <p:cNvSpPr>
            <a:spLocks noChangeAspect="1" noChangeArrowheads="1"/>
          </p:cNvSpPr>
          <p:nvPr/>
        </p:nvSpPr>
        <p:spPr bwMode="auto">
          <a:xfrm rot="1218298">
            <a:off x="4490488" y="3354521"/>
            <a:ext cx="3024887" cy="895336"/>
          </a:xfrm>
          <a:prstGeom prst="curvedDownArrow">
            <a:avLst>
              <a:gd name="adj1" fmla="val 31595"/>
              <a:gd name="adj2" fmla="val 84416"/>
              <a:gd name="adj3" fmla="val 33333"/>
            </a:avLst>
          </a:prstGeom>
          <a:solidFill>
            <a:srgbClr val="99CCFF">
              <a:alpha val="65097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1359" tIns="45678" rIns="91359" bIns="45678"/>
          <a:lstStyle/>
          <a:p>
            <a:pPr algn="ctr" defTabSz="912813" eaLnBrk="1" hangingPunct="1"/>
            <a:endParaRPr lang="ru-RU" altLang="ru-RU"/>
          </a:p>
        </p:txBody>
      </p:sp>
      <p:pic>
        <p:nvPicPr>
          <p:cNvPr id="10" name="Рисунок 9" descr="Помощь-малому-бизнесу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4500570"/>
            <a:ext cx="314327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dolg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2106758" cy="1370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142852"/>
            <a:ext cx="4714908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</a:rPr>
              <a:t>Муниципальный долг муниципального района «Льговский район» Курской области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18110"/>
          </a:xfrm>
        </p:spPr>
        <p:txBody>
          <a:bodyPr>
            <a:normAutofit/>
          </a:bodyPr>
          <a:lstStyle/>
          <a:p>
            <a:pPr marL="92075" indent="11113">
              <a:buNone/>
            </a:pPr>
            <a:endParaRPr lang="ru-RU" sz="1800" i="1" u="sng" dirty="0" smtClean="0">
              <a:solidFill>
                <a:srgbClr val="00B050"/>
              </a:solidFill>
            </a:endParaRPr>
          </a:p>
          <a:p>
            <a:pPr marL="92075" indent="11113">
              <a:buNone/>
            </a:pPr>
            <a:endParaRPr lang="ru-RU" sz="1800" i="1" u="sng" dirty="0" smtClean="0">
              <a:solidFill>
                <a:srgbClr val="00B050"/>
              </a:solidFill>
            </a:endParaRPr>
          </a:p>
          <a:p>
            <a:pPr marL="92075" indent="11113">
              <a:buNone/>
            </a:pPr>
            <a:r>
              <a:rPr lang="ru-RU" sz="1800" i="1" u="sng" dirty="0" smtClean="0">
                <a:solidFill>
                  <a:srgbClr val="00B050"/>
                </a:solidFill>
              </a:rPr>
              <a:t>Муниципальный  долг </a:t>
            </a:r>
            <a:r>
              <a:rPr lang="ru-RU" sz="1800" dirty="0" smtClean="0"/>
              <a:t>-  </a:t>
            </a:r>
            <a:r>
              <a:rPr lang="ru-RU" sz="1800" dirty="0" smtClean="0">
                <a:solidFill>
                  <a:srgbClr val="7030A0"/>
                </a:solidFill>
              </a:rPr>
              <a:t>это обязательства, возникающие в результате муниципальных заимствований (т.е. кредитов, муниципальных ценных бумаг), гарантий по обязательствам третьих лиц, другие обязательства, принятые на себя муниципальным районам.</a:t>
            </a:r>
          </a:p>
          <a:p>
            <a:pPr marL="92075" indent="11113">
              <a:buNone/>
            </a:pPr>
            <a:endParaRPr lang="ru-RU" sz="1800" dirty="0" smtClean="0">
              <a:solidFill>
                <a:srgbClr val="7030A0"/>
              </a:solidFill>
            </a:endParaRPr>
          </a:p>
          <a:p>
            <a:pPr marL="92075" indent="11113">
              <a:buNone/>
            </a:pPr>
            <a:r>
              <a:rPr lang="ru-RU" sz="1800" dirty="0" smtClean="0">
                <a:solidFill>
                  <a:srgbClr val="7030A0"/>
                </a:solidFill>
              </a:rPr>
              <a:t>По состоянию на </a:t>
            </a:r>
            <a:r>
              <a:rPr lang="ru-RU" sz="1800" dirty="0" smtClean="0">
                <a:solidFill>
                  <a:srgbClr val="7030A0"/>
                </a:solidFill>
              </a:rPr>
              <a:t>01.01.2023 </a:t>
            </a:r>
            <a:r>
              <a:rPr lang="ru-RU" sz="1800" dirty="0" smtClean="0">
                <a:solidFill>
                  <a:srgbClr val="7030A0"/>
                </a:solidFill>
              </a:rPr>
              <a:t>года муниципальный долг муниципального района «Льговский район» Курской области отсутствует.</a:t>
            </a:r>
          </a:p>
          <a:p>
            <a:pPr marL="92075" indent="11113">
              <a:buNone/>
            </a:pPr>
            <a:endParaRPr lang="ru-RU" sz="1800" dirty="0" smtClean="0"/>
          </a:p>
          <a:p>
            <a:pPr marL="92075" indent="11113">
              <a:buNone/>
            </a:pPr>
            <a:endParaRPr lang="ru-RU" sz="1800" dirty="0" smtClean="0">
              <a:solidFill>
                <a:srgbClr val="002060"/>
              </a:solidFill>
            </a:endParaRPr>
          </a:p>
        </p:txBody>
      </p:sp>
      <p:pic>
        <p:nvPicPr>
          <p:cNvPr id="4" name="Рисунок 7" descr="munipalmzniy dolg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28604"/>
            <a:ext cx="191351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2e4235df80037af28db3965943722fe.jp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29454" y="4929198"/>
            <a:ext cx="2000263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42844" y="357166"/>
            <a:ext cx="8848756" cy="572295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Контактная информация:</a:t>
            </a:r>
            <a:r>
              <a:rPr lang="ru-RU" sz="2400" dirty="0" smtClean="0">
                <a:solidFill>
                  <a:srgbClr val="7030A0"/>
                </a:solidFill>
              </a:rPr>
              <a:t/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 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Начальник управления финансов администрации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Льговского района Курской области – 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Алферова Татьяна Васильевна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/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 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График работы с 8-00 до 17-00, перерыв с 12-00 до 13-00.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Адрес:  307750, Курская область, г.Льгов, Красная площадь 4б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 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Телефоны  (8 47140) 2-40-69, 2-24-89 факс (8 47140) 2-24-89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Электронная почта:   </a:t>
            </a:r>
            <a:r>
              <a:rPr lang="en-US" sz="2400" dirty="0" smtClean="0">
                <a:solidFill>
                  <a:srgbClr val="7030A0"/>
                </a:solidFill>
              </a:rPr>
              <a:t>ufinlgov@rambler.ru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97153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ОСНОВНЫЕ ХАРАКТЕРИСТИКИ </a:t>
            </a:r>
            <a:br>
              <a:rPr lang="ru-RU" sz="20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r>
              <a:rPr lang="ru-RU" sz="20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 БЮДЖЕТА МУНИЦИПАЛЬНОГО РАЙОНА «ЛЬГОВСКИЙ РАЙОН»  КУРСКОЙ ОБЛАСТИ ЗА 2022 ГОД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2285992"/>
          <a:ext cx="7072362" cy="316993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88709"/>
                <a:gridCol w="2983653"/>
              </a:tblGrid>
              <a:tr h="6886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latin typeface="Franklin Gothic Book"/>
                        </a:rPr>
                        <a:t> 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Бюджет муниципального </a:t>
                      </a:r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latin typeface="Times New Roman"/>
                        </a:rPr>
                        <a:t>района</a:t>
                      </a:r>
                    </a:p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</a:tr>
              <a:tr h="39719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rgbClr val="003366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</a:rPr>
                        <a:t>Доходы – всего </a:t>
                      </a: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Franklin Gothic Book"/>
                        </a:rPr>
                        <a:t>502 025 225,21</a:t>
                      </a:r>
                    </a:p>
                    <a:p>
                      <a:pPr algn="ct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Franklin Gothic Book"/>
                      </a:endParaRPr>
                    </a:p>
                  </a:txBody>
                  <a:tcPr marL="7620" marR="7620" marT="7620" marB="0" anchor="ctr"/>
                </a:tc>
              </a:tr>
              <a:tr h="39719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3366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</a:rPr>
                        <a:t>из них:</a:t>
                      </a: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</a:tr>
              <a:tr h="39719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3366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</a:rPr>
                        <a:t>налоговые и неналоговые</a:t>
                      </a: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Franklin Gothic Book"/>
                        </a:rPr>
                        <a:t>81 348 098,23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Franklin Gothic Book"/>
                      </a:endParaRPr>
                    </a:p>
                  </a:txBody>
                  <a:tcPr marL="7620" marR="7620" marT="7620" marB="0" anchor="ctr"/>
                </a:tc>
              </a:tr>
              <a:tr h="39719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3366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Franklin Gothic Book"/>
                        </a:rPr>
                        <a:t>420 677 126,98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Franklin Gothic Book"/>
                      </a:endParaRPr>
                    </a:p>
                  </a:txBody>
                  <a:tcPr marL="7620" marR="7620" marT="7620" marB="0" anchor="ctr"/>
                </a:tc>
              </a:tr>
              <a:tr h="39719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rgbClr val="003366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</a:rPr>
                        <a:t>Расходы – всего </a:t>
                      </a: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Franklin Gothic Book"/>
                        </a:rPr>
                        <a:t>517 652 255,38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Franklin Gothic Book"/>
                      </a:endParaRPr>
                    </a:p>
                  </a:txBody>
                  <a:tcPr marL="7620" marR="7620" marT="7620" marB="0" anchor="ctr"/>
                </a:tc>
              </a:tr>
              <a:tr h="39719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rgbClr val="003366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</a:rPr>
                        <a:t>Дефицит</a:t>
                      </a:r>
                      <a:endParaRPr lang="ru-RU" sz="1600" b="1" i="0" u="none" strike="noStrike" dirty="0">
                        <a:solidFill>
                          <a:srgbClr val="003366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</a:endParaRP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Franklin Gothic Book"/>
                        </a:rPr>
                        <a:t>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Franklin Gothic Book"/>
                        </a:rPr>
                        <a:t>15 627 030,17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Franklin Gothic Book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046885" y="1785926"/>
            <a:ext cx="862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0000"/>
                </a:solidFill>
              </a:rPr>
              <a:t>ДОХОДЫ БЮДЖЕТА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1" descr="C:\Documents and Settings\Bezuglova_I\Рабочий стол\Картинка\160822_17_M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2621100" cy="1428760"/>
          </a:xfrm>
          <a:prstGeom prst="rect">
            <a:avLst/>
          </a:prstGeom>
          <a:noFill/>
        </p:spPr>
      </p:pic>
      <p:pic>
        <p:nvPicPr>
          <p:cNvPr id="5" name="Рисунок 10" descr="91123380_pensii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14290"/>
            <a:ext cx="2428860" cy="140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хема 5"/>
          <p:cNvGraphicFramePr/>
          <p:nvPr/>
        </p:nvGraphicFramePr>
        <p:xfrm>
          <a:off x="1785918" y="1285860"/>
          <a:ext cx="5701612" cy="5306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7858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доходов бюджета МУНИЦИПАЛЬНОГО РАЙОНА «ЛЬГОВСКИЙ РАЙОН» Курской области за </a:t>
            </a:r>
            <a:r>
              <a:rPr lang="ru-RU" sz="2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2022 </a:t>
            </a:r>
            <a:r>
              <a:rPr lang="ru-RU" sz="2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142984"/>
          <a:ext cx="8624918" cy="5500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5960"/>
                <a:gridCol w="1500198"/>
                <a:gridCol w="1428760"/>
              </a:tblGrid>
              <a:tr h="40108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Предусмотрено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620" marR="7620" marT="7620" marB="0" anchor="ctr"/>
                </a:tc>
              </a:tr>
              <a:tr h="23590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 503 692 203,72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 502 025 225,21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81 145 447,77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81 348 098,23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Налоги на прибыль, доходы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56 945 768,50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54 669 332,65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7 264 564,00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7 819 102,59</a:t>
                      </a:r>
                    </a:p>
                  </a:txBody>
                  <a:tcPr marL="7620" marR="7620" marT="7620" marB="0" anchor="ctr"/>
                </a:tc>
              </a:tr>
              <a:tr h="190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Налоги на совокупный доход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3 425 305,01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3 448 088,14</a:t>
                      </a:r>
                    </a:p>
                  </a:txBody>
                  <a:tcPr marL="7620" marR="7620" marT="7620" marB="0" anchor="ctr"/>
                </a:tc>
              </a:tr>
              <a:tr h="190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Земельный налог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  61,46</a:t>
                      </a:r>
                    </a:p>
                  </a:txBody>
                  <a:tcPr marL="7620" marR="7620" marT="7620" marB="0" anchor="ctr"/>
                </a:tc>
              </a:tr>
              <a:tr h="37196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 16 317,36</a:t>
                      </a:r>
                    </a:p>
                  </a:txBody>
                  <a:tcPr marL="7620" marR="7620" marT="7620" marB="0" anchor="ctr"/>
                </a:tc>
              </a:tr>
              <a:tr h="194709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Государственная пошлина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6 850 970,00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8 297 494,91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Платежи при пользовании природными ресурсами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 1 813,26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 1 813,26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 от оказания платных услуг (работ) и компенсации затрат государства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 37 496,00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 102 420,31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6 613 530,00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 6 613 529,84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Штрафы, санкции, возмещение ущерба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  6 001,00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 6 259,28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Прочие неналоговые доходы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  373 678,43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Безвозмездные поступления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422 546 755,95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420 677 126,98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434 167 822,40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432 298 193,43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Дотации бюджетам бюджетной системы российской федерации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85 701 234,00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85 701 234,00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Субсидии бюджетам бюджетной системы  российской федерации (межбюджетные субсидии)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34 184 809,40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33 167 452,55</a:t>
                      </a:r>
                    </a:p>
                  </a:txBody>
                  <a:tcPr marL="7620" marR="7620" marT="7620" marB="0" anchor="ctr"/>
                </a:tc>
              </a:tr>
              <a:tr h="231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 314 281 779,00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 313 429 506,88</a:t>
                      </a:r>
                    </a:p>
                  </a:txBody>
                  <a:tcPr marL="7620" marR="7620" marT="7620" marB="0" anchor="ctr"/>
                </a:tc>
              </a:tr>
              <a:tr h="2706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Прочие безвозмездные поступления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  17 500,00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  17 500,00</a:t>
                      </a:r>
                    </a:p>
                  </a:txBody>
                  <a:tcPr marL="7620" marR="7620" marT="7620" marB="0" anchor="ctr"/>
                </a:tc>
              </a:tr>
              <a:tr h="401089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  11 638 566,45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  11 638 566,45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61004" y="785794"/>
            <a:ext cx="6062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1082675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3366"/>
                </a:solidFill>
                <a:latin typeface="Times New Roman" pitchFamily="18" charset="0"/>
              </a:rPr>
              <a:t>рублей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42852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 smtClean="0">
                <a:solidFill>
                  <a:srgbClr val="7030A0"/>
                </a:solidFill>
              </a:rPr>
              <a:t>Структура доходов муниципального района</a:t>
            </a:r>
          </a:p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 smtClean="0">
                <a:solidFill>
                  <a:srgbClr val="7030A0"/>
                </a:solidFill>
              </a:rPr>
              <a:t>за </a:t>
            </a:r>
            <a:r>
              <a:rPr lang="ru-RU" sz="2800" dirty="0" smtClean="0">
                <a:solidFill>
                  <a:srgbClr val="7030A0"/>
                </a:solidFill>
              </a:rPr>
              <a:t>2022 </a:t>
            </a:r>
            <a:r>
              <a:rPr lang="ru-RU" sz="2800" dirty="0" smtClean="0">
                <a:solidFill>
                  <a:srgbClr val="7030A0"/>
                </a:solidFill>
              </a:rPr>
              <a:t>год</a:t>
            </a:r>
            <a:endParaRPr lang="ru-RU" sz="28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714348" y="1357298"/>
          <a:ext cx="7572428" cy="5000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428596" y="714356"/>
          <a:ext cx="8286808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2830</TotalTime>
  <Words>4508</Words>
  <PresentationFormat>Экран (4:3)</PresentationFormat>
  <Paragraphs>860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Трек</vt:lpstr>
      <vt:lpstr>К РЕШЕНИЮ ПРЕДСТАВИТЕЛЬНОГО СОБРНИЯ ЛЬГОВСКОГО РАЙОНА КУРСКОЙ ОБЛАСТИ ОТ 26.04.2023 Г. №43 «ОБ ИСПОЛНЕНИИ БЮДЖЕТА МУНИЦИПАЛЬНОГО РАЙОНА «ЛЬГОВСКИЙ РАЙОН» КУРСКОЙ ОБЛАСТИ ЗА 2022 ГОД </vt:lpstr>
      <vt:lpstr>Слайд 2</vt:lpstr>
      <vt:lpstr>ЧТО ТАКОЕ БЮДЖЕТ?</vt:lpstr>
      <vt:lpstr>ОСНОВНЫЕ ХАРАКТЕРИСТИКИ БЮДЖЕТА</vt:lpstr>
      <vt:lpstr>ОСНОВНЫЕ ХАРАКТЕРИСТИКИ   БЮДЖЕТА МУНИЦИПАЛЬНОГО РАЙОНА «ЛЬГОВСКИЙ РАЙОН»  КУРСКОЙ ОБЛАСТИ ЗА 2022 ГОД</vt:lpstr>
      <vt:lpstr>ДОХОДЫ БЮДЖЕТА </vt:lpstr>
      <vt:lpstr>Структура доходов бюджета МУНИЦИПАЛЬНОГО РАЙОНА «ЛЬГОВСКИЙ РАЙОН» Курской области за 2022 год</vt:lpstr>
      <vt:lpstr>Слайд 8</vt:lpstr>
      <vt:lpstr>Слайд 9</vt:lpstr>
      <vt:lpstr>Слайд 10</vt:lpstr>
      <vt:lpstr>ОБЪЕМ И ДИНАМИКА БЕЗВОЗМЕЗДНЫХ ПОСТУПЛЕНИЙ ИЗ ОБЛАСТНОГО БЮДЖЕТА В БЮДЖЕТ МУНИЦИПАЛЬНОГО РАЙОНА</vt:lpstr>
      <vt:lpstr>ОБЪЕМ БЕЗВОЗМЕЗДНЫХ ПОСТУПЛЕНИЙ ИЗ ОБЛАСТНОГО БЮДЖЕТА В БЮДЖЕТ МУНИЦИПАЛЬНОГО РАЙОНА ЗА 2022 ГОД [1]</vt:lpstr>
      <vt:lpstr>ОБЪЕМ БЕЗВОЗМЕЗДНЫХ ПОСТУПЛЕНИЙ ИЗ ОБЛАСТНОГО БЮДЖЕТА В БЮДЖЕТ МУНИЦИПАЛЬНОГО РАЙОНА ЗА 2022 ГОД [2]</vt:lpstr>
      <vt:lpstr>ОБЪЕМ БЕЗВОЗМЕЗДНЫХ ПОСТУПЛЕНИЙ ИЗ ОБЛАСТНОГО БЮДЖЕТА В БЮДЖЕТ МУНИЦИПАЛЬНОГО РАЙОНА ЗА 2022 ГОД [3]</vt:lpstr>
      <vt:lpstr>ОБЪЕМ БЕЗВОЗМЕЗДНЫХ ПОСТУПЛЕНИЙ ИЗ ОБЛАСТНОГО БЮДЖЕТА В БЮДЖЕТ МУНИЦИПАЛЬНОГО РАЙОНА ЗА 2022 ГОД [4]</vt:lpstr>
      <vt:lpstr>ОБЪЕМ БЕЗВОЗМЕЗДНЫХ ПОСТУПЛЕНИЙ ИЗ ОБЛАСТНОГО БЮДЖЕТА В БЮДЖЕТ МУНИЦИПАЛЬНОГО РАЙОНА ЗА 2022 ГОД [5]</vt:lpstr>
      <vt:lpstr>ОБЪЕМ БЕЗВОЗМЕЗДНЫХ ПОСТУПЛЕНИЙ ИЗ ОБЛАСТНОГО БЮДЖЕТА В БЮДЖЕТ МУНИЦИПАЛЬНОГО РАЙОНА ЗА 2022 ГОД [6]</vt:lpstr>
      <vt:lpstr>ОБЪЕМ БЕЗВОЗМЕЗДНЫХ ПОСТУПЛЕНИЙ ИЗ ОБЛАСТНОГО БЮДЖЕТА В БЮДЖЕТ МУНИЦИПАЛЬНОГО РАЙОНА ЗА 2022 ГОД [7]</vt:lpstr>
      <vt:lpstr>Слайд 19</vt:lpstr>
      <vt:lpstr>РАСХОДЫ БЮДЖЕТА ПО ОСНОВНЫМ ФУНКЦИЯМ</vt:lpstr>
      <vt:lpstr>Структура расходов бюджета района за 2022 год  по разделам и подразделам функциональной классификации [1]</vt:lpstr>
      <vt:lpstr>Структура расходов бюджета района за 2022 год  по разделам и подразделам функциональной классификации [2]</vt:lpstr>
      <vt:lpstr>Структура расходов бюджета района за 2022 год  по разделам и подразделам функциональной классификации [3]</vt:lpstr>
      <vt:lpstr>Слайд 24</vt:lpstr>
      <vt:lpstr>РАСХОДЫ БЮДЖЕТА ЛЬГОВСКОГО РАЙОНА КУРСКОЙ ОБЛАСТИ по видам расходов за 2022 год</vt:lpstr>
      <vt:lpstr>СТРУКТУРА РАСХОДОВ БЮДЖЕТА ЛЬГОВСКОГО РАЙОНА КУРСКОЙ ОБЛАСТИ по видам расходов за 2022 год</vt:lpstr>
      <vt:lpstr>ДИНАМИКА РАСХОДОВ</vt:lpstr>
      <vt:lpstr>ЧТО ТАКОЕ МУНИЦИПАЛЬНАЯ ПРОГРАММА?</vt:lpstr>
      <vt:lpstr>«ПРОГРАММНАЯ»  структура расходов бюджета</vt:lpstr>
      <vt:lpstr>Бюджет муниципального района за 2022 год  в разрезе государственных программ Курской области [1]</vt:lpstr>
      <vt:lpstr>Бюджет муниципального района за 2022 год  в разрезе государственных программ Курской области [2]</vt:lpstr>
      <vt:lpstr>Расходы  бюджета на реализацию муниципальной программы 01 «Развитие культуры в Льговском районе Курской области»</vt:lpstr>
      <vt:lpstr>Расходы  бюджета на реализацию муниципальной программы 02 «Социальная поддержка граждан в Льговском районе Курской области»</vt:lpstr>
      <vt:lpstr>Расходы  бюджета на реализацию муниципальной программы 03 «Развитие образования в Льговском районе Курской области»</vt:lpstr>
      <vt:lpstr>Расходы  бюджета на реализацию муниципальной программы 07 "Обеспечение доступным и комфортным жильем и коммунальными услугами граждан Льговского района Курской области"</vt:lpstr>
      <vt:lpstr>Расходы  бюджета на реализацию муниципальной программы 08 «Повышение эффективности работы с  молодежью,  организация отдыха и оздоровления детей, молодежи, развитие физической культуры и спорта в Льговском районе Курской области»</vt:lpstr>
      <vt:lpstr>Расходы  бюджета на реализацию муниципальной программы 11 «Развитие транспортной системы, обеспечение перевозки пассажиров в Льговском районе Курской области и безопасности дорожного движения»</vt:lpstr>
      <vt:lpstr>Расходы  бюджета на реализацию муниципальной программы 13 «Защита населения и территории от чрезвычайных ситуаций, обеспечение пожарной безопасности и безопасности людей на водных объектах в Льговском районе Курской области»</vt:lpstr>
      <vt:lpstr>Расходы  бюджета на реализацию муниципальной программы 14 «Повышение эффективности управления муниципальными финансами в Льговском районе Курской области»</vt:lpstr>
      <vt:lpstr>Межбюджетные трансферты – это денежные средства, передаваемые из одного бюджета бюджетной системы Российской Федерации другому </vt:lpstr>
      <vt:lpstr>Оказание финансовой помощи в виде  межбюджетных трансфертов в 2022 году</vt:lpstr>
      <vt:lpstr>Муниципальный долг муниципального района «Льговский район» Курской области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РЕШЕНИЮ ПРЕДСТАВИТЕЛЬНОГО СОБРНИЯ ЛЬГОВСКОГО РАЙОНА КУРСКОЙ ОБЛАСТИ ОТ 21.12.2016 Г. №177 «О БЮДЖЕТЕ МУНИЦИПАЛЬНОГО РАЙОНА «ЛЬГОВСКИЙ РАЙОН» КУРСКОЙ ОБЛАСТИ НА 2017 ГОД И НА ПАЛНОВЫЙ ПЕРИОД 2018 И 2019ГОДОВ </dc:title>
  <cp:lastModifiedBy>User</cp:lastModifiedBy>
  <cp:revision>329</cp:revision>
  <dcterms:modified xsi:type="dcterms:W3CDTF">2023-05-30T08:26:14Z</dcterms:modified>
</cp:coreProperties>
</file>